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7" d="100"/>
          <a:sy n="87" d="100"/>
        </p:scale>
        <p:origin x="-1464"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7C5F21D-17B1-4A2D-816C-1F7CDD9BED55}" type="datetimeFigureOut">
              <a:rPr lang="en-US" smtClean="0"/>
              <a:t>12/18/2018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15E7C3-A3BD-4F92-99C0-8255749BE8B6}" type="slidenum">
              <a:rPr lang="en-US" smtClean="0"/>
              <a:t>‹#›</a:t>
            </a:fld>
            <a:endParaRPr lang="en-US"/>
          </a:p>
        </p:txBody>
      </p:sp>
    </p:spTree>
    <p:extLst>
      <p:ext uri="{BB962C8B-B14F-4D97-AF65-F5344CB8AC3E}">
        <p14:creationId xmlns:p14="http://schemas.microsoft.com/office/powerpoint/2010/main" val="21170146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7C5F21D-17B1-4A2D-816C-1F7CDD9BED55}" type="datetimeFigureOut">
              <a:rPr lang="en-US" smtClean="0"/>
              <a:t>12/18/2018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15E7C3-A3BD-4F92-99C0-8255749BE8B6}" type="slidenum">
              <a:rPr lang="en-US" smtClean="0"/>
              <a:t>‹#›</a:t>
            </a:fld>
            <a:endParaRPr lang="en-US"/>
          </a:p>
        </p:txBody>
      </p:sp>
    </p:spTree>
    <p:extLst>
      <p:ext uri="{BB962C8B-B14F-4D97-AF65-F5344CB8AC3E}">
        <p14:creationId xmlns:p14="http://schemas.microsoft.com/office/powerpoint/2010/main" val="33635902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7C5F21D-17B1-4A2D-816C-1F7CDD9BED55}" type="datetimeFigureOut">
              <a:rPr lang="en-US" smtClean="0"/>
              <a:t>12/18/2018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15E7C3-A3BD-4F92-99C0-8255749BE8B6}" type="slidenum">
              <a:rPr lang="en-US" smtClean="0"/>
              <a:t>‹#›</a:t>
            </a:fld>
            <a:endParaRPr lang="en-US"/>
          </a:p>
        </p:txBody>
      </p:sp>
    </p:spTree>
    <p:extLst>
      <p:ext uri="{BB962C8B-B14F-4D97-AF65-F5344CB8AC3E}">
        <p14:creationId xmlns:p14="http://schemas.microsoft.com/office/powerpoint/2010/main" val="17559913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7C5F21D-17B1-4A2D-816C-1F7CDD9BED55}" type="datetimeFigureOut">
              <a:rPr lang="en-US" smtClean="0"/>
              <a:t>12/18/2018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15E7C3-A3BD-4F92-99C0-8255749BE8B6}" type="slidenum">
              <a:rPr lang="en-US" smtClean="0"/>
              <a:t>‹#›</a:t>
            </a:fld>
            <a:endParaRPr lang="en-US"/>
          </a:p>
        </p:txBody>
      </p:sp>
    </p:spTree>
    <p:extLst>
      <p:ext uri="{BB962C8B-B14F-4D97-AF65-F5344CB8AC3E}">
        <p14:creationId xmlns:p14="http://schemas.microsoft.com/office/powerpoint/2010/main" val="36086273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7C5F21D-17B1-4A2D-816C-1F7CDD9BED55}" type="datetimeFigureOut">
              <a:rPr lang="en-US" smtClean="0"/>
              <a:t>12/18/2018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15E7C3-A3BD-4F92-99C0-8255749BE8B6}" type="slidenum">
              <a:rPr lang="en-US" smtClean="0"/>
              <a:t>‹#›</a:t>
            </a:fld>
            <a:endParaRPr lang="en-US"/>
          </a:p>
        </p:txBody>
      </p:sp>
    </p:spTree>
    <p:extLst>
      <p:ext uri="{BB962C8B-B14F-4D97-AF65-F5344CB8AC3E}">
        <p14:creationId xmlns:p14="http://schemas.microsoft.com/office/powerpoint/2010/main" val="24243300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7C5F21D-17B1-4A2D-816C-1F7CDD9BED55}" type="datetimeFigureOut">
              <a:rPr lang="en-US" smtClean="0"/>
              <a:t>12/18/2018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15E7C3-A3BD-4F92-99C0-8255749BE8B6}" type="slidenum">
              <a:rPr lang="en-US" smtClean="0"/>
              <a:t>‹#›</a:t>
            </a:fld>
            <a:endParaRPr lang="en-US"/>
          </a:p>
        </p:txBody>
      </p:sp>
    </p:spTree>
    <p:extLst>
      <p:ext uri="{BB962C8B-B14F-4D97-AF65-F5344CB8AC3E}">
        <p14:creationId xmlns:p14="http://schemas.microsoft.com/office/powerpoint/2010/main" val="26708386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7C5F21D-17B1-4A2D-816C-1F7CDD9BED55}" type="datetimeFigureOut">
              <a:rPr lang="en-US" smtClean="0"/>
              <a:t>12/18/2018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F15E7C3-A3BD-4F92-99C0-8255749BE8B6}" type="slidenum">
              <a:rPr lang="en-US" smtClean="0"/>
              <a:t>‹#›</a:t>
            </a:fld>
            <a:endParaRPr lang="en-US"/>
          </a:p>
        </p:txBody>
      </p:sp>
    </p:spTree>
    <p:extLst>
      <p:ext uri="{BB962C8B-B14F-4D97-AF65-F5344CB8AC3E}">
        <p14:creationId xmlns:p14="http://schemas.microsoft.com/office/powerpoint/2010/main" val="6626806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7C5F21D-17B1-4A2D-816C-1F7CDD9BED55}" type="datetimeFigureOut">
              <a:rPr lang="en-US" smtClean="0"/>
              <a:t>12/18/2018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F15E7C3-A3BD-4F92-99C0-8255749BE8B6}" type="slidenum">
              <a:rPr lang="en-US" smtClean="0"/>
              <a:t>‹#›</a:t>
            </a:fld>
            <a:endParaRPr lang="en-US"/>
          </a:p>
        </p:txBody>
      </p:sp>
    </p:spTree>
    <p:extLst>
      <p:ext uri="{BB962C8B-B14F-4D97-AF65-F5344CB8AC3E}">
        <p14:creationId xmlns:p14="http://schemas.microsoft.com/office/powerpoint/2010/main" val="25161146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7C5F21D-17B1-4A2D-816C-1F7CDD9BED55}" type="datetimeFigureOut">
              <a:rPr lang="en-US" smtClean="0"/>
              <a:t>12/18/2018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F15E7C3-A3BD-4F92-99C0-8255749BE8B6}" type="slidenum">
              <a:rPr lang="en-US" smtClean="0"/>
              <a:t>‹#›</a:t>
            </a:fld>
            <a:endParaRPr lang="en-US"/>
          </a:p>
        </p:txBody>
      </p:sp>
    </p:spTree>
    <p:extLst>
      <p:ext uri="{BB962C8B-B14F-4D97-AF65-F5344CB8AC3E}">
        <p14:creationId xmlns:p14="http://schemas.microsoft.com/office/powerpoint/2010/main" val="31998596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7C5F21D-17B1-4A2D-816C-1F7CDD9BED55}" type="datetimeFigureOut">
              <a:rPr lang="en-US" smtClean="0"/>
              <a:t>12/18/2018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15E7C3-A3BD-4F92-99C0-8255749BE8B6}" type="slidenum">
              <a:rPr lang="en-US" smtClean="0"/>
              <a:t>‹#›</a:t>
            </a:fld>
            <a:endParaRPr lang="en-US"/>
          </a:p>
        </p:txBody>
      </p:sp>
    </p:spTree>
    <p:extLst>
      <p:ext uri="{BB962C8B-B14F-4D97-AF65-F5344CB8AC3E}">
        <p14:creationId xmlns:p14="http://schemas.microsoft.com/office/powerpoint/2010/main" val="7554289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7C5F21D-17B1-4A2D-816C-1F7CDD9BED55}" type="datetimeFigureOut">
              <a:rPr lang="en-US" smtClean="0"/>
              <a:t>12/18/2018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15E7C3-A3BD-4F92-99C0-8255749BE8B6}" type="slidenum">
              <a:rPr lang="en-US" smtClean="0"/>
              <a:t>‹#›</a:t>
            </a:fld>
            <a:endParaRPr lang="en-US"/>
          </a:p>
        </p:txBody>
      </p:sp>
    </p:spTree>
    <p:extLst>
      <p:ext uri="{BB962C8B-B14F-4D97-AF65-F5344CB8AC3E}">
        <p14:creationId xmlns:p14="http://schemas.microsoft.com/office/powerpoint/2010/main" val="36768674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7C5F21D-17B1-4A2D-816C-1F7CDD9BED55}" type="datetimeFigureOut">
              <a:rPr lang="en-US" smtClean="0"/>
              <a:t>12/18/2018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F15E7C3-A3BD-4F92-99C0-8255749BE8B6}" type="slidenum">
              <a:rPr lang="en-US" smtClean="0"/>
              <a:t>‹#›</a:t>
            </a:fld>
            <a:endParaRPr lang="en-US"/>
          </a:p>
        </p:txBody>
      </p:sp>
    </p:spTree>
    <p:extLst>
      <p:ext uri="{BB962C8B-B14F-4D97-AF65-F5344CB8AC3E}">
        <p14:creationId xmlns:p14="http://schemas.microsoft.com/office/powerpoint/2010/main" val="41168888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 Id="rId5" Type="http://schemas.openxmlformats.org/officeDocument/2006/relationships/image" Target="../media/image5.png"/><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7.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png"/></Relationships>
</file>

<file path=ppt/slides/_rels/slide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2677" y="692316"/>
            <a:ext cx="8198864" cy="289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ctrTitle"/>
          </p:nvPr>
        </p:nvSpPr>
        <p:spPr>
          <a:xfrm>
            <a:off x="557093" y="4793524"/>
            <a:ext cx="8458201" cy="394773"/>
          </a:xfrm>
        </p:spPr>
        <p:txBody>
          <a:bodyPr>
            <a:normAutofit fontScale="90000"/>
          </a:bodyPr>
          <a:lstStyle/>
          <a:p>
            <a:r>
              <a:rPr lang="en-AU" sz="4000" dirty="0" smtClean="0">
                <a:solidFill>
                  <a:srgbClr val="FF0000"/>
                </a:solidFill>
              </a:rPr>
              <a:t>First Course of Special Machine </a:t>
            </a:r>
            <a:endParaRPr lang="en-US" sz="4000" dirty="0">
              <a:solidFill>
                <a:srgbClr val="FF0000"/>
              </a:solidFill>
            </a:endParaRPr>
          </a:p>
        </p:txBody>
      </p:sp>
      <p:sp>
        <p:nvSpPr>
          <p:cNvPr id="3" name="Subtitle 2"/>
          <p:cNvSpPr>
            <a:spLocks noGrp="1"/>
          </p:cNvSpPr>
          <p:nvPr>
            <p:ph type="subTitle" idx="4294967295"/>
          </p:nvPr>
        </p:nvSpPr>
        <p:spPr>
          <a:xfrm>
            <a:off x="422622" y="3564155"/>
            <a:ext cx="6400800" cy="1184318"/>
          </a:xfrm>
          <a:prstGeom prst="rect">
            <a:avLst/>
          </a:prstGeom>
        </p:spPr>
        <p:txBody>
          <a:bodyPr/>
          <a:lstStyle/>
          <a:p>
            <a:r>
              <a:rPr lang="en-AU" sz="4000" dirty="0" smtClean="0"/>
              <a:t>Department of Electrical  Power and Machine Engineering </a:t>
            </a:r>
            <a:endParaRPr lang="en-US" sz="4000" dirty="0"/>
          </a:p>
        </p:txBody>
      </p:sp>
      <p:sp>
        <p:nvSpPr>
          <p:cNvPr id="4" name="TextBox 3"/>
          <p:cNvSpPr txBox="1"/>
          <p:nvPr/>
        </p:nvSpPr>
        <p:spPr>
          <a:xfrm>
            <a:off x="1990165" y="5237166"/>
            <a:ext cx="3036985" cy="369332"/>
          </a:xfrm>
          <a:prstGeom prst="rect">
            <a:avLst/>
          </a:prstGeom>
          <a:noFill/>
        </p:spPr>
        <p:txBody>
          <a:bodyPr wrap="none" rtlCol="0">
            <a:spAutoFit/>
          </a:bodyPr>
          <a:lstStyle/>
          <a:p>
            <a:r>
              <a:rPr lang="en-AU" dirty="0" smtClean="0"/>
              <a:t>By Qasim Al Azze               2018</a:t>
            </a:r>
            <a:endParaRPr lang="en-US" dirty="0"/>
          </a:p>
        </p:txBody>
      </p:sp>
      <p:sp>
        <p:nvSpPr>
          <p:cNvPr id="5" name="AutoShape 2" descr="Image result for machine electric"/>
          <p:cNvSpPr>
            <a:spLocks noChangeAspect="1" noChangeArrowheads="1"/>
          </p:cNvSpPr>
          <p:nvPr/>
        </p:nvSpPr>
        <p:spPr bwMode="auto">
          <a:xfrm>
            <a:off x="188259" y="-92648"/>
            <a:ext cx="368834" cy="195478"/>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28410807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701090" y="840716"/>
            <a:ext cx="1310896" cy="179536"/>
          </a:xfrm>
          <a:prstGeom prst="rect">
            <a:avLst/>
          </a:prstGeom>
          <a:solidFill>
            <a:srgbClr val="FEE2C8"/>
          </a:solidFill>
        </p:spPr>
        <p:txBody>
          <a:bodyPr vert="horz" wrap="square" lIns="0" tIns="0" rIns="0" bIns="0" rtlCol="0">
            <a:spAutoFit/>
          </a:bodyPr>
          <a:lstStyle/>
          <a:p>
            <a:pPr marL="683895">
              <a:lnSpc>
                <a:spcPts val="1370"/>
              </a:lnSpc>
            </a:pPr>
            <a:r>
              <a:rPr sz="1200" b="1" spc="5" dirty="0">
                <a:solidFill>
                  <a:srgbClr val="231F20"/>
                </a:solidFill>
                <a:latin typeface="Arial"/>
                <a:cs typeface="Arial"/>
              </a:rPr>
              <a:t>1378</a:t>
            </a:r>
            <a:endParaRPr sz="1200">
              <a:latin typeface="Arial"/>
              <a:cs typeface="Arial"/>
            </a:endParaRPr>
          </a:p>
        </p:txBody>
      </p:sp>
      <p:sp>
        <p:nvSpPr>
          <p:cNvPr id="3" name="object 3"/>
          <p:cNvSpPr txBox="1"/>
          <p:nvPr/>
        </p:nvSpPr>
        <p:spPr>
          <a:xfrm>
            <a:off x="2203474" y="845440"/>
            <a:ext cx="1595205" cy="153888"/>
          </a:xfrm>
          <a:prstGeom prst="rect">
            <a:avLst/>
          </a:prstGeom>
        </p:spPr>
        <p:txBody>
          <a:bodyPr vert="horz" wrap="square" lIns="0" tIns="0" rIns="0" bIns="0" rtlCol="0">
            <a:spAutoFit/>
          </a:bodyPr>
          <a:lstStyle/>
          <a:p>
            <a:pPr marL="12700">
              <a:lnSpc>
                <a:spcPct val="100000"/>
              </a:lnSpc>
            </a:pPr>
            <a:r>
              <a:rPr sz="1000" b="1" dirty="0">
                <a:solidFill>
                  <a:srgbClr val="005AAA"/>
                </a:solidFill>
                <a:latin typeface="Arial"/>
                <a:cs typeface="Arial"/>
              </a:rPr>
              <a:t>Electrical</a:t>
            </a:r>
            <a:r>
              <a:rPr sz="1000" b="1" spc="-235" dirty="0">
                <a:solidFill>
                  <a:srgbClr val="005AAA"/>
                </a:solidFill>
                <a:latin typeface="Arial"/>
                <a:cs typeface="Arial"/>
              </a:rPr>
              <a:t> </a:t>
            </a:r>
            <a:r>
              <a:rPr sz="1000" b="1" spc="-10" dirty="0">
                <a:solidFill>
                  <a:srgbClr val="005AAA"/>
                </a:solidFill>
                <a:latin typeface="Arial"/>
                <a:cs typeface="Arial"/>
              </a:rPr>
              <a:t>Technology</a:t>
            </a:r>
            <a:endParaRPr sz="1000">
              <a:latin typeface="Arial"/>
              <a:cs typeface="Arial"/>
            </a:endParaRPr>
          </a:p>
        </p:txBody>
      </p:sp>
      <p:sp>
        <p:nvSpPr>
          <p:cNvPr id="4" name="object 4"/>
          <p:cNvSpPr/>
          <p:nvPr/>
        </p:nvSpPr>
        <p:spPr>
          <a:xfrm>
            <a:off x="699247" y="977713"/>
            <a:ext cx="3095129" cy="0"/>
          </a:xfrm>
          <a:custGeom>
            <a:avLst/>
            <a:gdLst/>
            <a:ahLst/>
            <a:cxnLst/>
            <a:rect l="l" t="t" r="r" b="b"/>
            <a:pathLst>
              <a:path w="2557780">
                <a:moveTo>
                  <a:pt x="0" y="0"/>
                </a:moveTo>
                <a:lnTo>
                  <a:pt x="2557272" y="0"/>
                </a:lnTo>
              </a:path>
            </a:pathLst>
          </a:custGeom>
          <a:ln w="12192">
            <a:solidFill>
              <a:srgbClr val="F7931D"/>
            </a:solidFill>
          </a:ln>
        </p:spPr>
        <p:txBody>
          <a:bodyPr wrap="square" lIns="0" tIns="0" rIns="0" bIns="0" rtlCol="0"/>
          <a:lstStyle/>
          <a:p>
            <a:endParaRPr/>
          </a:p>
        </p:txBody>
      </p:sp>
      <p:sp>
        <p:nvSpPr>
          <p:cNvPr id="5" name="object 5"/>
          <p:cNvSpPr/>
          <p:nvPr/>
        </p:nvSpPr>
        <p:spPr>
          <a:xfrm>
            <a:off x="3230827" y="3398700"/>
            <a:ext cx="4376826" cy="1096303"/>
          </a:xfrm>
          <a:custGeom>
            <a:avLst/>
            <a:gdLst/>
            <a:ahLst/>
            <a:cxnLst/>
            <a:rect l="l" t="t" r="r" b="b"/>
            <a:pathLst>
              <a:path w="3616960" h="1709420">
                <a:moveTo>
                  <a:pt x="0" y="0"/>
                </a:moveTo>
                <a:lnTo>
                  <a:pt x="3616832" y="0"/>
                </a:lnTo>
                <a:lnTo>
                  <a:pt x="3616832" y="1709293"/>
                </a:lnTo>
                <a:lnTo>
                  <a:pt x="0" y="1709293"/>
                </a:lnTo>
                <a:lnTo>
                  <a:pt x="0" y="0"/>
                </a:lnTo>
                <a:close/>
              </a:path>
            </a:pathLst>
          </a:custGeom>
          <a:solidFill>
            <a:srgbClr val="E3F2E7"/>
          </a:solidFill>
        </p:spPr>
        <p:txBody>
          <a:bodyPr wrap="square" lIns="0" tIns="0" rIns="0" bIns="0" rtlCol="0"/>
          <a:lstStyle/>
          <a:p>
            <a:endParaRPr/>
          </a:p>
        </p:txBody>
      </p:sp>
      <p:sp>
        <p:nvSpPr>
          <p:cNvPr id="6" name="object 6"/>
          <p:cNvSpPr txBox="1"/>
          <p:nvPr/>
        </p:nvSpPr>
        <p:spPr>
          <a:xfrm>
            <a:off x="1521131" y="1015505"/>
            <a:ext cx="6116491" cy="641201"/>
          </a:xfrm>
          <a:prstGeom prst="rect">
            <a:avLst/>
          </a:prstGeom>
        </p:spPr>
        <p:txBody>
          <a:bodyPr vert="horz" wrap="square" lIns="0" tIns="0" rIns="0" bIns="0" rtlCol="0">
            <a:spAutoFit/>
          </a:bodyPr>
          <a:lstStyle/>
          <a:p>
            <a:pPr marL="241300">
              <a:lnSpc>
                <a:spcPct val="100000"/>
              </a:lnSpc>
              <a:tabLst>
                <a:tab pos="469265" algn="l"/>
              </a:tabLst>
            </a:pPr>
            <a:r>
              <a:rPr sz="1000" b="1" spc="-5" dirty="0">
                <a:solidFill>
                  <a:srgbClr val="EC008C"/>
                </a:solidFill>
                <a:latin typeface="Times New Roman"/>
                <a:cs typeface="Times New Roman"/>
              </a:rPr>
              <a:t>4.	</a:t>
            </a:r>
            <a:r>
              <a:rPr sz="1000" b="1" spc="-15" dirty="0">
                <a:solidFill>
                  <a:srgbClr val="EC008C"/>
                </a:solidFill>
                <a:latin typeface="Times New Roman"/>
                <a:cs typeface="Times New Roman"/>
              </a:rPr>
              <a:t>Single-voltage, non-reversible with magnetic switch  </a:t>
            </a:r>
            <a:r>
              <a:rPr sz="1000" b="1" spc="65" dirty="0">
                <a:solidFill>
                  <a:srgbClr val="EC008C"/>
                </a:solidFill>
                <a:latin typeface="Times New Roman"/>
                <a:cs typeface="Times New Roman"/>
              </a:rPr>
              <a:t> </a:t>
            </a:r>
            <a:r>
              <a:rPr sz="1000" b="1" spc="-15" dirty="0">
                <a:solidFill>
                  <a:srgbClr val="EC008C"/>
                </a:solidFill>
                <a:latin typeface="Times New Roman"/>
                <a:cs typeface="Times New Roman"/>
              </a:rPr>
              <a:t>type</a:t>
            </a:r>
            <a:endParaRPr sz="1000">
              <a:latin typeface="Times New Roman"/>
              <a:cs typeface="Times New Roman"/>
            </a:endParaRPr>
          </a:p>
          <a:p>
            <a:pPr marL="12700" marR="5080" indent="228600" algn="just">
              <a:lnSpc>
                <a:spcPct val="100000"/>
              </a:lnSpc>
              <a:spcBef>
                <a:spcPts val="190"/>
              </a:spcBef>
            </a:pPr>
            <a:r>
              <a:rPr sz="1000" dirty="0">
                <a:solidFill>
                  <a:srgbClr val="231F20"/>
                </a:solidFill>
                <a:latin typeface="Times New Roman"/>
                <a:cs typeface="Times New Roman"/>
              </a:rPr>
              <a:t>Such motors are commonly used in refrigerators where it is not possible to use a centrifugal  switch.</a:t>
            </a:r>
            <a:r>
              <a:rPr sz="1000" spc="140" dirty="0">
                <a:solidFill>
                  <a:srgbClr val="231F20"/>
                </a:solidFill>
                <a:latin typeface="Times New Roman"/>
                <a:cs typeface="Times New Roman"/>
              </a:rPr>
              <a:t> </a:t>
            </a:r>
            <a:r>
              <a:rPr sz="1000" dirty="0">
                <a:solidFill>
                  <a:srgbClr val="231F20"/>
                </a:solidFill>
                <a:latin typeface="Times New Roman"/>
                <a:cs typeface="Times New Roman"/>
              </a:rPr>
              <a:t>The</a:t>
            </a:r>
            <a:r>
              <a:rPr sz="1000" spc="-60" dirty="0">
                <a:solidFill>
                  <a:srgbClr val="231F20"/>
                </a:solidFill>
                <a:latin typeface="Times New Roman"/>
                <a:cs typeface="Times New Roman"/>
              </a:rPr>
              <a:t> </a:t>
            </a:r>
            <a:r>
              <a:rPr sz="1000" dirty="0">
                <a:solidFill>
                  <a:srgbClr val="231F20"/>
                </a:solidFill>
                <a:latin typeface="Times New Roman"/>
                <a:cs typeface="Times New Roman"/>
              </a:rPr>
              <a:t>circuit</a:t>
            </a:r>
            <a:r>
              <a:rPr sz="1000" spc="-60" dirty="0">
                <a:solidFill>
                  <a:srgbClr val="231F20"/>
                </a:solidFill>
                <a:latin typeface="Times New Roman"/>
                <a:cs typeface="Times New Roman"/>
              </a:rPr>
              <a:t> </a:t>
            </a:r>
            <a:r>
              <a:rPr sz="1000" dirty="0">
                <a:solidFill>
                  <a:srgbClr val="231F20"/>
                </a:solidFill>
                <a:latin typeface="Times New Roman"/>
                <a:cs typeface="Times New Roman"/>
              </a:rPr>
              <a:t>diagram</a:t>
            </a:r>
            <a:r>
              <a:rPr sz="1000" spc="-60" dirty="0">
                <a:solidFill>
                  <a:srgbClr val="231F20"/>
                </a:solidFill>
                <a:latin typeface="Times New Roman"/>
                <a:cs typeface="Times New Roman"/>
              </a:rPr>
              <a:t> </a:t>
            </a:r>
            <a:r>
              <a:rPr sz="1000" dirty="0">
                <a:solidFill>
                  <a:srgbClr val="231F20"/>
                </a:solidFill>
                <a:latin typeface="Times New Roman"/>
                <a:cs typeface="Times New Roman"/>
              </a:rPr>
              <a:t>is</a:t>
            </a:r>
            <a:r>
              <a:rPr sz="1000" spc="-60" dirty="0">
                <a:solidFill>
                  <a:srgbClr val="231F20"/>
                </a:solidFill>
                <a:latin typeface="Times New Roman"/>
                <a:cs typeface="Times New Roman"/>
              </a:rPr>
              <a:t> </a:t>
            </a:r>
            <a:r>
              <a:rPr sz="1000" dirty="0">
                <a:solidFill>
                  <a:srgbClr val="231F20"/>
                </a:solidFill>
                <a:latin typeface="Times New Roman"/>
                <a:cs typeface="Times New Roman"/>
              </a:rPr>
              <a:t>similar</a:t>
            </a:r>
            <a:r>
              <a:rPr sz="1000" spc="-60" dirty="0">
                <a:solidFill>
                  <a:srgbClr val="231F20"/>
                </a:solidFill>
                <a:latin typeface="Times New Roman"/>
                <a:cs typeface="Times New Roman"/>
              </a:rPr>
              <a:t> </a:t>
            </a:r>
            <a:r>
              <a:rPr sz="1000" dirty="0">
                <a:solidFill>
                  <a:srgbClr val="231F20"/>
                </a:solidFill>
                <a:latin typeface="Times New Roman"/>
                <a:cs typeface="Times New Roman"/>
              </a:rPr>
              <a:t>to</a:t>
            </a:r>
            <a:r>
              <a:rPr sz="1000" spc="-60" dirty="0">
                <a:solidFill>
                  <a:srgbClr val="231F20"/>
                </a:solidFill>
                <a:latin typeface="Times New Roman"/>
                <a:cs typeface="Times New Roman"/>
              </a:rPr>
              <a:t> </a:t>
            </a:r>
            <a:r>
              <a:rPr sz="1000" dirty="0">
                <a:solidFill>
                  <a:srgbClr val="231F20"/>
                </a:solidFill>
                <a:latin typeface="Times New Roman"/>
                <a:cs typeface="Times New Roman"/>
              </a:rPr>
              <a:t>that</a:t>
            </a:r>
            <a:r>
              <a:rPr sz="1000" spc="-60" dirty="0">
                <a:solidFill>
                  <a:srgbClr val="231F20"/>
                </a:solidFill>
                <a:latin typeface="Times New Roman"/>
                <a:cs typeface="Times New Roman"/>
              </a:rPr>
              <a:t> </a:t>
            </a:r>
            <a:r>
              <a:rPr sz="1000" dirty="0">
                <a:solidFill>
                  <a:srgbClr val="231F20"/>
                </a:solidFill>
                <a:latin typeface="Times New Roman"/>
                <a:cs typeface="Times New Roman"/>
              </a:rPr>
              <a:t>shown</a:t>
            </a:r>
            <a:r>
              <a:rPr sz="1000" spc="-60" dirty="0">
                <a:solidFill>
                  <a:srgbClr val="231F20"/>
                </a:solidFill>
                <a:latin typeface="Times New Roman"/>
                <a:cs typeface="Times New Roman"/>
              </a:rPr>
              <a:t> </a:t>
            </a:r>
            <a:r>
              <a:rPr sz="1000" dirty="0">
                <a:solidFill>
                  <a:srgbClr val="231F20"/>
                </a:solidFill>
                <a:latin typeface="Times New Roman"/>
                <a:cs typeface="Times New Roman"/>
              </a:rPr>
              <a:t>in</a:t>
            </a:r>
            <a:r>
              <a:rPr sz="1000" spc="-60" dirty="0">
                <a:solidFill>
                  <a:srgbClr val="231F20"/>
                </a:solidFill>
                <a:latin typeface="Times New Roman"/>
                <a:cs typeface="Times New Roman"/>
              </a:rPr>
              <a:t> </a:t>
            </a:r>
            <a:r>
              <a:rPr sz="1000" dirty="0">
                <a:solidFill>
                  <a:srgbClr val="231F20"/>
                </a:solidFill>
                <a:latin typeface="Times New Roman"/>
                <a:cs typeface="Times New Roman"/>
              </a:rPr>
              <a:t>Fig.</a:t>
            </a:r>
            <a:r>
              <a:rPr sz="1000" spc="-60" dirty="0">
                <a:solidFill>
                  <a:srgbClr val="231F20"/>
                </a:solidFill>
                <a:latin typeface="Times New Roman"/>
                <a:cs typeface="Times New Roman"/>
              </a:rPr>
              <a:t> </a:t>
            </a:r>
            <a:r>
              <a:rPr sz="1000" dirty="0">
                <a:solidFill>
                  <a:srgbClr val="231F20"/>
                </a:solidFill>
                <a:latin typeface="Times New Roman"/>
                <a:cs typeface="Times New Roman"/>
              </a:rPr>
              <a:t>36.6.</a:t>
            </a:r>
            <a:r>
              <a:rPr sz="1000" spc="-60" dirty="0">
                <a:solidFill>
                  <a:srgbClr val="231F20"/>
                </a:solidFill>
                <a:latin typeface="Times New Roman"/>
                <a:cs typeface="Times New Roman"/>
              </a:rPr>
              <a:t> </a:t>
            </a:r>
            <a:r>
              <a:rPr sz="1000" dirty="0">
                <a:solidFill>
                  <a:srgbClr val="231F20"/>
                </a:solidFill>
                <a:latin typeface="Times New Roman"/>
                <a:cs typeface="Times New Roman"/>
              </a:rPr>
              <a:t>Since</a:t>
            </a:r>
            <a:r>
              <a:rPr sz="1000" spc="-60" dirty="0">
                <a:solidFill>
                  <a:srgbClr val="231F20"/>
                </a:solidFill>
                <a:latin typeface="Times New Roman"/>
                <a:cs typeface="Times New Roman"/>
              </a:rPr>
              <a:t> </a:t>
            </a:r>
            <a:r>
              <a:rPr sz="1000" dirty="0">
                <a:solidFill>
                  <a:srgbClr val="231F20"/>
                </a:solidFill>
                <a:latin typeface="Times New Roman"/>
                <a:cs typeface="Times New Roman"/>
              </a:rPr>
              <a:t>their</a:t>
            </a:r>
            <a:r>
              <a:rPr sz="1000" spc="-60" dirty="0">
                <a:solidFill>
                  <a:srgbClr val="231F20"/>
                </a:solidFill>
                <a:latin typeface="Times New Roman"/>
                <a:cs typeface="Times New Roman"/>
              </a:rPr>
              <a:t> </a:t>
            </a:r>
            <a:r>
              <a:rPr sz="1000" dirty="0">
                <a:solidFill>
                  <a:srgbClr val="231F20"/>
                </a:solidFill>
                <a:latin typeface="Times New Roman"/>
                <a:cs typeface="Times New Roman"/>
              </a:rPr>
              <a:t>application</a:t>
            </a:r>
            <a:r>
              <a:rPr sz="1000" spc="-60" dirty="0">
                <a:solidFill>
                  <a:srgbClr val="231F20"/>
                </a:solidFill>
                <a:latin typeface="Times New Roman"/>
                <a:cs typeface="Times New Roman"/>
              </a:rPr>
              <a:t> </a:t>
            </a:r>
            <a:r>
              <a:rPr sz="1000" dirty="0">
                <a:solidFill>
                  <a:srgbClr val="231F20"/>
                </a:solidFill>
                <a:latin typeface="Times New Roman"/>
                <a:cs typeface="Times New Roman"/>
              </a:rPr>
              <a:t>requires</a:t>
            </a:r>
            <a:r>
              <a:rPr sz="1000" spc="-60" dirty="0">
                <a:solidFill>
                  <a:srgbClr val="231F20"/>
                </a:solidFill>
                <a:latin typeface="Times New Roman"/>
                <a:cs typeface="Times New Roman"/>
              </a:rPr>
              <a:t> </a:t>
            </a:r>
            <a:r>
              <a:rPr sz="1000" dirty="0">
                <a:solidFill>
                  <a:srgbClr val="231F20"/>
                </a:solidFill>
                <a:latin typeface="Times New Roman"/>
                <a:cs typeface="Times New Roman"/>
              </a:rPr>
              <a:t>just  one</a:t>
            </a:r>
            <a:r>
              <a:rPr sz="1000" spc="-25" dirty="0">
                <a:solidFill>
                  <a:srgbClr val="231F20"/>
                </a:solidFill>
                <a:latin typeface="Times New Roman"/>
                <a:cs typeface="Times New Roman"/>
              </a:rPr>
              <a:t> </a:t>
            </a:r>
            <a:r>
              <a:rPr sz="1000" dirty="0">
                <a:solidFill>
                  <a:srgbClr val="231F20"/>
                </a:solidFill>
                <a:latin typeface="Times New Roman"/>
                <a:cs typeface="Times New Roman"/>
              </a:rPr>
              <a:t>direction</a:t>
            </a:r>
            <a:r>
              <a:rPr sz="1000" spc="-25" dirty="0">
                <a:solidFill>
                  <a:srgbClr val="231F20"/>
                </a:solidFill>
                <a:latin typeface="Times New Roman"/>
                <a:cs typeface="Times New Roman"/>
              </a:rPr>
              <a:t> </a:t>
            </a:r>
            <a:r>
              <a:rPr sz="1000" dirty="0">
                <a:solidFill>
                  <a:srgbClr val="231F20"/>
                </a:solidFill>
                <a:latin typeface="Times New Roman"/>
                <a:cs typeface="Times New Roman"/>
              </a:rPr>
              <a:t>of</a:t>
            </a:r>
            <a:r>
              <a:rPr sz="1000" spc="-25" dirty="0">
                <a:solidFill>
                  <a:srgbClr val="231F20"/>
                </a:solidFill>
                <a:latin typeface="Times New Roman"/>
                <a:cs typeface="Times New Roman"/>
              </a:rPr>
              <a:t> </a:t>
            </a:r>
            <a:r>
              <a:rPr sz="1000" dirty="0">
                <a:solidFill>
                  <a:srgbClr val="231F20"/>
                </a:solidFill>
                <a:latin typeface="Times New Roman"/>
                <a:cs typeface="Times New Roman"/>
              </a:rPr>
              <a:t>rotation,</a:t>
            </a:r>
            <a:r>
              <a:rPr sz="1000" spc="-25" dirty="0">
                <a:solidFill>
                  <a:srgbClr val="231F20"/>
                </a:solidFill>
                <a:latin typeface="Times New Roman"/>
                <a:cs typeface="Times New Roman"/>
              </a:rPr>
              <a:t> </a:t>
            </a:r>
            <a:r>
              <a:rPr sz="1000" dirty="0">
                <a:solidFill>
                  <a:srgbClr val="231F20"/>
                </a:solidFill>
                <a:latin typeface="Times New Roman"/>
                <a:cs typeface="Times New Roman"/>
              </a:rPr>
              <a:t>these</a:t>
            </a:r>
            <a:r>
              <a:rPr sz="1000" spc="-25" dirty="0">
                <a:solidFill>
                  <a:srgbClr val="231F20"/>
                </a:solidFill>
                <a:latin typeface="Times New Roman"/>
                <a:cs typeface="Times New Roman"/>
              </a:rPr>
              <a:t> </a:t>
            </a:r>
            <a:r>
              <a:rPr sz="1000" dirty="0">
                <a:solidFill>
                  <a:srgbClr val="231F20"/>
                </a:solidFill>
                <a:latin typeface="Times New Roman"/>
                <a:cs typeface="Times New Roman"/>
              </a:rPr>
              <a:t>motors</a:t>
            </a:r>
            <a:r>
              <a:rPr sz="1000" spc="-25" dirty="0">
                <a:solidFill>
                  <a:srgbClr val="231F20"/>
                </a:solidFill>
                <a:latin typeface="Times New Roman"/>
                <a:cs typeface="Times New Roman"/>
              </a:rPr>
              <a:t> </a:t>
            </a:r>
            <a:r>
              <a:rPr sz="1000" dirty="0">
                <a:solidFill>
                  <a:srgbClr val="231F20"/>
                </a:solidFill>
                <a:latin typeface="Times New Roman"/>
                <a:cs typeface="Times New Roman"/>
              </a:rPr>
              <a:t>are</a:t>
            </a:r>
            <a:r>
              <a:rPr sz="1000" spc="-25" dirty="0">
                <a:solidFill>
                  <a:srgbClr val="231F20"/>
                </a:solidFill>
                <a:latin typeface="Times New Roman"/>
                <a:cs typeface="Times New Roman"/>
              </a:rPr>
              <a:t> </a:t>
            </a:r>
            <a:r>
              <a:rPr sz="1000" dirty="0">
                <a:solidFill>
                  <a:srgbClr val="231F20"/>
                </a:solidFill>
                <a:latin typeface="Times New Roman"/>
                <a:cs typeface="Times New Roman"/>
              </a:rPr>
              <a:t>not</a:t>
            </a:r>
            <a:r>
              <a:rPr sz="1000" spc="-25" dirty="0">
                <a:solidFill>
                  <a:srgbClr val="231F20"/>
                </a:solidFill>
                <a:latin typeface="Times New Roman"/>
                <a:cs typeface="Times New Roman"/>
              </a:rPr>
              <a:t> </a:t>
            </a:r>
            <a:r>
              <a:rPr sz="1000" dirty="0">
                <a:solidFill>
                  <a:srgbClr val="231F20"/>
                </a:solidFill>
                <a:latin typeface="Times New Roman"/>
                <a:cs typeface="Times New Roman"/>
              </a:rPr>
              <a:t>connected</a:t>
            </a:r>
            <a:r>
              <a:rPr sz="1000" spc="-25" dirty="0">
                <a:solidFill>
                  <a:srgbClr val="231F20"/>
                </a:solidFill>
                <a:latin typeface="Times New Roman"/>
                <a:cs typeface="Times New Roman"/>
              </a:rPr>
              <a:t> </a:t>
            </a:r>
            <a:r>
              <a:rPr sz="1000" dirty="0">
                <a:solidFill>
                  <a:srgbClr val="231F20"/>
                </a:solidFill>
                <a:latin typeface="Times New Roman"/>
                <a:cs typeface="Times New Roman"/>
              </a:rPr>
              <a:t>for</a:t>
            </a:r>
            <a:r>
              <a:rPr sz="1000" spc="-25" dirty="0">
                <a:solidFill>
                  <a:srgbClr val="231F20"/>
                </a:solidFill>
                <a:latin typeface="Times New Roman"/>
                <a:cs typeface="Times New Roman"/>
              </a:rPr>
              <a:t> </a:t>
            </a:r>
            <a:r>
              <a:rPr sz="1000" dirty="0">
                <a:solidFill>
                  <a:srgbClr val="231F20"/>
                </a:solidFill>
                <a:latin typeface="Times New Roman"/>
                <a:cs typeface="Times New Roman"/>
              </a:rPr>
              <a:t>reversing.</a:t>
            </a:r>
            <a:endParaRPr sz="1000">
              <a:latin typeface="Times New Roman"/>
              <a:cs typeface="Times New Roman"/>
            </a:endParaRPr>
          </a:p>
        </p:txBody>
      </p:sp>
      <p:sp>
        <p:nvSpPr>
          <p:cNvPr id="7" name="object 7"/>
          <p:cNvSpPr txBox="1"/>
          <p:nvPr/>
        </p:nvSpPr>
        <p:spPr>
          <a:xfrm>
            <a:off x="1521132" y="3328004"/>
            <a:ext cx="1658983" cy="2026196"/>
          </a:xfrm>
          <a:prstGeom prst="rect">
            <a:avLst/>
          </a:prstGeom>
        </p:spPr>
        <p:txBody>
          <a:bodyPr vert="horz" wrap="square" lIns="0" tIns="0" rIns="0" bIns="0" rtlCol="0">
            <a:spAutoFit/>
          </a:bodyPr>
          <a:lstStyle/>
          <a:p>
            <a:pPr marL="12700" marR="5080" indent="228600" algn="just">
              <a:lnSpc>
                <a:spcPct val="100000"/>
              </a:lnSpc>
            </a:pPr>
            <a:r>
              <a:rPr sz="1000" dirty="0">
                <a:solidFill>
                  <a:srgbClr val="231F20"/>
                </a:solidFill>
                <a:latin typeface="Times New Roman"/>
                <a:cs typeface="Times New Roman"/>
              </a:rPr>
              <a:t>These motors can </a:t>
            </a:r>
            <a:r>
              <a:rPr sz="1000" spc="5" dirty="0">
                <a:solidFill>
                  <a:srgbClr val="231F20"/>
                </a:solidFill>
                <a:latin typeface="Times New Roman"/>
                <a:cs typeface="Times New Roman"/>
              </a:rPr>
              <a:t>be  </a:t>
            </a:r>
            <a:r>
              <a:rPr sz="1000" spc="-15" dirty="0">
                <a:solidFill>
                  <a:srgbClr val="231F20"/>
                </a:solidFill>
                <a:latin typeface="Times New Roman"/>
                <a:cs typeface="Times New Roman"/>
              </a:rPr>
              <a:t>operated</a:t>
            </a:r>
            <a:r>
              <a:rPr sz="1000" spc="-110" dirty="0">
                <a:solidFill>
                  <a:srgbClr val="231F20"/>
                </a:solidFill>
                <a:latin typeface="Times New Roman"/>
                <a:cs typeface="Times New Roman"/>
              </a:rPr>
              <a:t> </a:t>
            </a:r>
            <a:r>
              <a:rPr sz="1000" spc="-15" dirty="0">
                <a:solidFill>
                  <a:srgbClr val="231F20"/>
                </a:solidFill>
                <a:latin typeface="Times New Roman"/>
                <a:cs typeface="Times New Roman"/>
              </a:rPr>
              <a:t>from</a:t>
            </a:r>
            <a:r>
              <a:rPr sz="1000" spc="-110" dirty="0">
                <a:solidFill>
                  <a:srgbClr val="231F20"/>
                </a:solidFill>
                <a:latin typeface="Times New Roman"/>
                <a:cs typeface="Times New Roman"/>
              </a:rPr>
              <a:t> </a:t>
            </a:r>
            <a:r>
              <a:rPr sz="1000" spc="-10" dirty="0">
                <a:solidFill>
                  <a:srgbClr val="231F20"/>
                </a:solidFill>
                <a:latin typeface="Times New Roman"/>
                <a:cs typeface="Times New Roman"/>
              </a:rPr>
              <a:t>two</a:t>
            </a:r>
            <a:r>
              <a:rPr sz="1000" spc="-110" dirty="0">
                <a:solidFill>
                  <a:srgbClr val="231F20"/>
                </a:solidFill>
                <a:latin typeface="Times New Roman"/>
                <a:cs typeface="Times New Roman"/>
              </a:rPr>
              <a:t> </a:t>
            </a:r>
            <a:r>
              <a:rPr sz="1000" spc="-15" dirty="0">
                <a:solidFill>
                  <a:srgbClr val="231F20"/>
                </a:solidFill>
                <a:latin typeface="Times New Roman"/>
                <a:cs typeface="Times New Roman"/>
              </a:rPr>
              <a:t>a.c.</a:t>
            </a:r>
            <a:r>
              <a:rPr sz="1000" spc="-110" dirty="0">
                <a:solidFill>
                  <a:srgbClr val="231F20"/>
                </a:solidFill>
                <a:latin typeface="Times New Roman"/>
                <a:cs typeface="Times New Roman"/>
              </a:rPr>
              <a:t> </a:t>
            </a:r>
            <a:r>
              <a:rPr sz="1000" spc="-15" dirty="0">
                <a:solidFill>
                  <a:srgbClr val="231F20"/>
                </a:solidFill>
                <a:latin typeface="Times New Roman"/>
                <a:cs typeface="Times New Roman"/>
              </a:rPr>
              <a:t>volt-  </a:t>
            </a:r>
            <a:r>
              <a:rPr sz="1000" dirty="0">
                <a:solidFill>
                  <a:srgbClr val="231F20"/>
                </a:solidFill>
                <a:latin typeface="Times New Roman"/>
                <a:cs typeface="Times New Roman"/>
              </a:rPr>
              <a:t>age either </a:t>
            </a:r>
            <a:r>
              <a:rPr sz="1000" spc="-10" dirty="0">
                <a:solidFill>
                  <a:srgbClr val="231F20"/>
                </a:solidFill>
                <a:latin typeface="Times New Roman"/>
                <a:cs typeface="Times New Roman"/>
              </a:rPr>
              <a:t>110 </a:t>
            </a:r>
            <a:r>
              <a:rPr sz="1000" dirty="0">
                <a:solidFill>
                  <a:srgbClr val="231F20"/>
                </a:solidFill>
                <a:latin typeface="Times New Roman"/>
                <a:cs typeface="Times New Roman"/>
              </a:rPr>
              <a:t>V and 220  V </a:t>
            </a:r>
            <a:r>
              <a:rPr sz="1000" spc="15" dirty="0">
                <a:solidFill>
                  <a:srgbClr val="231F20"/>
                </a:solidFill>
                <a:latin typeface="Times New Roman"/>
                <a:cs typeface="Times New Roman"/>
              </a:rPr>
              <a:t>or </a:t>
            </a:r>
            <a:r>
              <a:rPr sz="1000" spc="20" dirty="0">
                <a:solidFill>
                  <a:srgbClr val="231F20"/>
                </a:solidFill>
                <a:latin typeface="Times New Roman"/>
                <a:cs typeface="Times New Roman"/>
              </a:rPr>
              <a:t>220 </a:t>
            </a:r>
            <a:r>
              <a:rPr sz="1000" dirty="0">
                <a:solidFill>
                  <a:srgbClr val="231F20"/>
                </a:solidFill>
                <a:latin typeface="Times New Roman"/>
                <a:cs typeface="Times New Roman"/>
              </a:rPr>
              <a:t>V </a:t>
            </a:r>
            <a:r>
              <a:rPr sz="1000" spc="20" dirty="0">
                <a:solidFill>
                  <a:srgbClr val="231F20"/>
                </a:solidFill>
                <a:latin typeface="Times New Roman"/>
                <a:cs typeface="Times New Roman"/>
              </a:rPr>
              <a:t>and 440 </a:t>
            </a:r>
            <a:r>
              <a:rPr sz="1000" spc="-50" dirty="0">
                <a:solidFill>
                  <a:srgbClr val="231F20"/>
                </a:solidFill>
                <a:latin typeface="Times New Roman"/>
                <a:cs typeface="Times New Roman"/>
              </a:rPr>
              <a:t>V.  </a:t>
            </a:r>
            <a:r>
              <a:rPr sz="1000" spc="-15" dirty="0">
                <a:solidFill>
                  <a:srgbClr val="231F20"/>
                </a:solidFill>
                <a:latin typeface="Times New Roman"/>
                <a:cs typeface="Times New Roman"/>
              </a:rPr>
              <a:t>Such</a:t>
            </a:r>
            <a:r>
              <a:rPr sz="1000" spc="-110" dirty="0">
                <a:solidFill>
                  <a:srgbClr val="231F20"/>
                </a:solidFill>
                <a:latin typeface="Times New Roman"/>
                <a:cs typeface="Times New Roman"/>
              </a:rPr>
              <a:t> </a:t>
            </a:r>
            <a:r>
              <a:rPr sz="1000" spc="-20" dirty="0">
                <a:solidFill>
                  <a:srgbClr val="231F20"/>
                </a:solidFill>
                <a:latin typeface="Times New Roman"/>
                <a:cs typeface="Times New Roman"/>
              </a:rPr>
              <a:t>motors</a:t>
            </a:r>
            <a:r>
              <a:rPr sz="1000" spc="-110" dirty="0">
                <a:solidFill>
                  <a:srgbClr val="231F20"/>
                </a:solidFill>
                <a:latin typeface="Times New Roman"/>
                <a:cs typeface="Times New Roman"/>
              </a:rPr>
              <a:t> </a:t>
            </a:r>
            <a:r>
              <a:rPr sz="1000" spc="-15" dirty="0">
                <a:solidFill>
                  <a:srgbClr val="231F20"/>
                </a:solidFill>
                <a:latin typeface="Times New Roman"/>
                <a:cs typeface="Times New Roman"/>
              </a:rPr>
              <a:t>have</a:t>
            </a:r>
            <a:r>
              <a:rPr sz="1000" spc="-110" dirty="0">
                <a:solidFill>
                  <a:srgbClr val="231F20"/>
                </a:solidFill>
                <a:latin typeface="Times New Roman"/>
                <a:cs typeface="Times New Roman"/>
              </a:rPr>
              <a:t> </a:t>
            </a:r>
            <a:r>
              <a:rPr sz="1000" spc="-15" dirty="0">
                <a:solidFill>
                  <a:srgbClr val="231F20"/>
                </a:solidFill>
                <a:latin typeface="Times New Roman"/>
                <a:cs typeface="Times New Roman"/>
              </a:rPr>
              <a:t>two</a:t>
            </a:r>
            <a:r>
              <a:rPr sz="1000" spc="-110" dirty="0">
                <a:solidFill>
                  <a:srgbClr val="231F20"/>
                </a:solidFill>
                <a:latin typeface="Times New Roman"/>
                <a:cs typeface="Times New Roman"/>
              </a:rPr>
              <a:t> </a:t>
            </a:r>
            <a:r>
              <a:rPr sz="1000" spc="-20" dirty="0">
                <a:solidFill>
                  <a:srgbClr val="231F20"/>
                </a:solidFill>
                <a:latin typeface="Times New Roman"/>
                <a:cs typeface="Times New Roman"/>
              </a:rPr>
              <a:t>main  </a:t>
            </a:r>
            <a:r>
              <a:rPr sz="1000" spc="45" dirty="0">
                <a:solidFill>
                  <a:srgbClr val="231F20"/>
                </a:solidFill>
                <a:latin typeface="Times New Roman"/>
                <a:cs typeface="Times New Roman"/>
              </a:rPr>
              <a:t>windings </a:t>
            </a:r>
            <a:r>
              <a:rPr sz="1000" spc="35" dirty="0">
                <a:solidFill>
                  <a:srgbClr val="231F20"/>
                </a:solidFill>
                <a:latin typeface="Times New Roman"/>
                <a:cs typeface="Times New Roman"/>
              </a:rPr>
              <a:t>(or one </a:t>
            </a:r>
            <a:r>
              <a:rPr sz="1000" spc="55" dirty="0">
                <a:solidFill>
                  <a:srgbClr val="231F20"/>
                </a:solidFill>
                <a:latin typeface="Times New Roman"/>
                <a:cs typeface="Times New Roman"/>
              </a:rPr>
              <a:t>main  </a:t>
            </a:r>
            <a:r>
              <a:rPr sz="1000" spc="5" dirty="0">
                <a:solidFill>
                  <a:srgbClr val="231F20"/>
                </a:solidFill>
                <a:latin typeface="Times New Roman"/>
                <a:cs typeface="Times New Roman"/>
              </a:rPr>
              <a:t>winding in two </a:t>
            </a:r>
            <a:r>
              <a:rPr sz="1000" spc="10" dirty="0">
                <a:solidFill>
                  <a:srgbClr val="231F20"/>
                </a:solidFill>
                <a:latin typeface="Times New Roman"/>
                <a:cs typeface="Times New Roman"/>
              </a:rPr>
              <a:t>sections)  </a:t>
            </a:r>
            <a:r>
              <a:rPr sz="1000" spc="5" dirty="0">
                <a:solidFill>
                  <a:srgbClr val="231F20"/>
                </a:solidFill>
                <a:latin typeface="Times New Roman"/>
                <a:cs typeface="Times New Roman"/>
              </a:rPr>
              <a:t>and one starting </a:t>
            </a:r>
            <a:r>
              <a:rPr sz="1000" spc="10" dirty="0">
                <a:solidFill>
                  <a:srgbClr val="231F20"/>
                </a:solidFill>
                <a:latin typeface="Times New Roman"/>
                <a:cs typeface="Times New Roman"/>
              </a:rPr>
              <a:t>winding  </a:t>
            </a:r>
            <a:r>
              <a:rPr sz="1000" spc="15" dirty="0">
                <a:solidFill>
                  <a:srgbClr val="231F20"/>
                </a:solidFill>
                <a:latin typeface="Times New Roman"/>
                <a:cs typeface="Times New Roman"/>
              </a:rPr>
              <a:t>with </a:t>
            </a:r>
            <a:r>
              <a:rPr sz="1000" spc="20" dirty="0">
                <a:solidFill>
                  <a:srgbClr val="231F20"/>
                </a:solidFill>
                <a:latin typeface="Times New Roman"/>
                <a:cs typeface="Times New Roman"/>
              </a:rPr>
              <a:t>suitable number </a:t>
            </a:r>
            <a:r>
              <a:rPr sz="1000" spc="25" dirty="0">
                <a:solidFill>
                  <a:srgbClr val="231F20"/>
                </a:solidFill>
                <a:latin typeface="Times New Roman"/>
                <a:cs typeface="Times New Roman"/>
              </a:rPr>
              <a:t>of  </a:t>
            </a:r>
            <a:r>
              <a:rPr sz="1000" spc="-5" dirty="0">
                <a:solidFill>
                  <a:srgbClr val="231F20"/>
                </a:solidFill>
                <a:latin typeface="Times New Roman"/>
                <a:cs typeface="Times New Roman"/>
              </a:rPr>
              <a:t>leads</a:t>
            </a:r>
            <a:r>
              <a:rPr sz="1000" spc="-90" dirty="0">
                <a:solidFill>
                  <a:srgbClr val="231F20"/>
                </a:solidFill>
                <a:latin typeface="Times New Roman"/>
                <a:cs typeface="Times New Roman"/>
              </a:rPr>
              <a:t> </a:t>
            </a:r>
            <a:r>
              <a:rPr sz="1000" spc="-5" dirty="0">
                <a:solidFill>
                  <a:srgbClr val="231F20"/>
                </a:solidFill>
                <a:latin typeface="Times New Roman"/>
                <a:cs typeface="Times New Roman"/>
              </a:rPr>
              <a:t>brought</a:t>
            </a:r>
            <a:r>
              <a:rPr sz="1000" spc="-90" dirty="0">
                <a:solidFill>
                  <a:srgbClr val="231F20"/>
                </a:solidFill>
                <a:latin typeface="Times New Roman"/>
                <a:cs typeface="Times New Roman"/>
              </a:rPr>
              <a:t> </a:t>
            </a:r>
            <a:r>
              <a:rPr sz="1000" spc="-5" dirty="0">
                <a:solidFill>
                  <a:srgbClr val="231F20"/>
                </a:solidFill>
                <a:latin typeface="Times New Roman"/>
                <a:cs typeface="Times New Roman"/>
              </a:rPr>
              <a:t>out</a:t>
            </a:r>
            <a:r>
              <a:rPr sz="1000" spc="-90" dirty="0">
                <a:solidFill>
                  <a:srgbClr val="231F20"/>
                </a:solidFill>
                <a:latin typeface="Times New Roman"/>
                <a:cs typeface="Times New Roman"/>
              </a:rPr>
              <a:t> </a:t>
            </a:r>
            <a:r>
              <a:rPr sz="1000" spc="-5" dirty="0">
                <a:solidFill>
                  <a:srgbClr val="231F20"/>
                </a:solidFill>
                <a:latin typeface="Times New Roman"/>
                <a:cs typeface="Times New Roman"/>
              </a:rPr>
              <a:t>to</a:t>
            </a:r>
            <a:r>
              <a:rPr sz="1000" spc="-90" dirty="0">
                <a:solidFill>
                  <a:srgbClr val="231F20"/>
                </a:solidFill>
                <a:latin typeface="Times New Roman"/>
                <a:cs typeface="Times New Roman"/>
              </a:rPr>
              <a:t> </a:t>
            </a:r>
            <a:r>
              <a:rPr sz="1000" spc="-5" dirty="0">
                <a:solidFill>
                  <a:srgbClr val="231F20"/>
                </a:solidFill>
                <a:latin typeface="Times New Roman"/>
                <a:cs typeface="Times New Roman"/>
              </a:rPr>
              <a:t>permit  changeover from one</a:t>
            </a:r>
            <a:r>
              <a:rPr sz="1000" spc="-165" dirty="0">
                <a:solidFill>
                  <a:srgbClr val="231F20"/>
                </a:solidFill>
                <a:latin typeface="Times New Roman"/>
                <a:cs typeface="Times New Roman"/>
              </a:rPr>
              <a:t> </a:t>
            </a:r>
            <a:r>
              <a:rPr sz="1000" spc="-5" dirty="0">
                <a:solidFill>
                  <a:srgbClr val="231F20"/>
                </a:solidFill>
                <a:latin typeface="Times New Roman"/>
                <a:cs typeface="Times New Roman"/>
              </a:rPr>
              <a:t>volt-  </a:t>
            </a:r>
            <a:r>
              <a:rPr sz="1000" dirty="0">
                <a:solidFill>
                  <a:srgbClr val="231F20"/>
                </a:solidFill>
                <a:latin typeface="Times New Roman"/>
                <a:cs typeface="Times New Roman"/>
              </a:rPr>
              <a:t>age to</a:t>
            </a:r>
            <a:r>
              <a:rPr sz="1000" spc="-100" dirty="0">
                <a:solidFill>
                  <a:srgbClr val="231F20"/>
                </a:solidFill>
                <a:latin typeface="Times New Roman"/>
                <a:cs typeface="Times New Roman"/>
              </a:rPr>
              <a:t> </a:t>
            </a:r>
            <a:r>
              <a:rPr sz="1000" spc="-10" dirty="0">
                <a:solidFill>
                  <a:srgbClr val="231F20"/>
                </a:solidFill>
                <a:latin typeface="Times New Roman"/>
                <a:cs typeface="Times New Roman"/>
              </a:rPr>
              <a:t>another.</a:t>
            </a:r>
            <a:endParaRPr sz="1000">
              <a:latin typeface="Times New Roman"/>
              <a:cs typeface="Times New Roman"/>
            </a:endParaRPr>
          </a:p>
          <a:p>
            <a:pPr marL="12700" marR="12065" indent="228600" algn="just">
              <a:lnSpc>
                <a:spcPct val="100000"/>
              </a:lnSpc>
              <a:spcBef>
                <a:spcPts val="215"/>
              </a:spcBef>
            </a:pPr>
            <a:r>
              <a:rPr sz="1000" spc="-5" dirty="0">
                <a:solidFill>
                  <a:srgbClr val="231F20"/>
                </a:solidFill>
                <a:latin typeface="Times New Roman"/>
                <a:cs typeface="Times New Roman"/>
              </a:rPr>
              <a:t>When the motor is to  </a:t>
            </a:r>
            <a:r>
              <a:rPr sz="1000" spc="-15" dirty="0">
                <a:solidFill>
                  <a:srgbClr val="231F20"/>
                </a:solidFill>
                <a:latin typeface="Times New Roman"/>
                <a:cs typeface="Times New Roman"/>
              </a:rPr>
              <a:t>operate</a:t>
            </a:r>
            <a:r>
              <a:rPr sz="1000" spc="-114" dirty="0">
                <a:solidFill>
                  <a:srgbClr val="231F20"/>
                </a:solidFill>
                <a:latin typeface="Times New Roman"/>
                <a:cs typeface="Times New Roman"/>
              </a:rPr>
              <a:t> </a:t>
            </a:r>
            <a:r>
              <a:rPr sz="1000" spc="-15" dirty="0">
                <a:solidFill>
                  <a:srgbClr val="231F20"/>
                </a:solidFill>
                <a:latin typeface="Times New Roman"/>
                <a:cs typeface="Times New Roman"/>
              </a:rPr>
              <a:t>from</a:t>
            </a:r>
            <a:r>
              <a:rPr sz="1000" spc="-114" dirty="0">
                <a:solidFill>
                  <a:srgbClr val="231F20"/>
                </a:solidFill>
                <a:latin typeface="Times New Roman"/>
                <a:cs typeface="Times New Roman"/>
              </a:rPr>
              <a:t> </a:t>
            </a:r>
            <a:r>
              <a:rPr sz="1000" spc="-15" dirty="0">
                <a:solidFill>
                  <a:srgbClr val="231F20"/>
                </a:solidFill>
                <a:latin typeface="Times New Roman"/>
                <a:cs typeface="Times New Roman"/>
              </a:rPr>
              <a:t>lower</a:t>
            </a:r>
            <a:r>
              <a:rPr sz="1000" spc="-114" dirty="0">
                <a:solidFill>
                  <a:srgbClr val="231F20"/>
                </a:solidFill>
                <a:latin typeface="Times New Roman"/>
                <a:cs typeface="Times New Roman"/>
              </a:rPr>
              <a:t> </a:t>
            </a:r>
            <a:r>
              <a:rPr sz="1000" spc="-15" dirty="0">
                <a:solidFill>
                  <a:srgbClr val="231F20"/>
                </a:solidFill>
                <a:latin typeface="Times New Roman"/>
                <a:cs typeface="Times New Roman"/>
              </a:rPr>
              <a:t>voltage,</a:t>
            </a:r>
            <a:endParaRPr sz="1000">
              <a:latin typeface="Times New Roman"/>
              <a:cs typeface="Times New Roman"/>
            </a:endParaRPr>
          </a:p>
        </p:txBody>
      </p:sp>
      <p:sp>
        <p:nvSpPr>
          <p:cNvPr id="8" name="object 8"/>
          <p:cNvSpPr txBox="1"/>
          <p:nvPr/>
        </p:nvSpPr>
        <p:spPr>
          <a:xfrm>
            <a:off x="1521132" y="4713939"/>
            <a:ext cx="6117259" cy="1128514"/>
          </a:xfrm>
          <a:prstGeom prst="rect">
            <a:avLst/>
          </a:prstGeom>
        </p:spPr>
        <p:txBody>
          <a:bodyPr vert="horz" wrap="square" lIns="0" tIns="0" rIns="0" bIns="0" rtlCol="0">
            <a:spAutoFit/>
          </a:bodyPr>
          <a:lstStyle/>
          <a:p>
            <a:pPr marL="12700" marR="5080" algn="just">
              <a:lnSpc>
                <a:spcPct val="100000"/>
              </a:lnSpc>
            </a:pPr>
            <a:r>
              <a:rPr sz="1000" dirty="0">
                <a:solidFill>
                  <a:srgbClr val="231F20"/>
                </a:solidFill>
                <a:latin typeface="Times New Roman"/>
                <a:cs typeface="Times New Roman"/>
              </a:rPr>
              <a:t>the two main windings are connected in parallel (Fig. 36.19). Whereas for higher voltage, they are  connected</a:t>
            </a:r>
            <a:r>
              <a:rPr sz="1000" spc="-40" dirty="0">
                <a:solidFill>
                  <a:srgbClr val="231F20"/>
                </a:solidFill>
                <a:latin typeface="Times New Roman"/>
                <a:cs typeface="Times New Roman"/>
              </a:rPr>
              <a:t> </a:t>
            </a:r>
            <a:r>
              <a:rPr sz="1000" dirty="0">
                <a:solidFill>
                  <a:srgbClr val="231F20"/>
                </a:solidFill>
                <a:latin typeface="Times New Roman"/>
                <a:cs typeface="Times New Roman"/>
              </a:rPr>
              <a:t>in</a:t>
            </a:r>
            <a:r>
              <a:rPr sz="1000" spc="-40" dirty="0">
                <a:solidFill>
                  <a:srgbClr val="231F20"/>
                </a:solidFill>
                <a:latin typeface="Times New Roman"/>
                <a:cs typeface="Times New Roman"/>
              </a:rPr>
              <a:t> </a:t>
            </a:r>
            <a:r>
              <a:rPr sz="1000" dirty="0">
                <a:solidFill>
                  <a:srgbClr val="231F20"/>
                </a:solidFill>
                <a:latin typeface="Times New Roman"/>
                <a:cs typeface="Times New Roman"/>
              </a:rPr>
              <a:t>series</a:t>
            </a:r>
            <a:r>
              <a:rPr sz="1000" spc="-40" dirty="0">
                <a:solidFill>
                  <a:srgbClr val="231F20"/>
                </a:solidFill>
                <a:latin typeface="Times New Roman"/>
                <a:cs typeface="Times New Roman"/>
              </a:rPr>
              <a:t> </a:t>
            </a:r>
            <a:r>
              <a:rPr sz="1000" dirty="0">
                <a:solidFill>
                  <a:srgbClr val="231F20"/>
                </a:solidFill>
                <a:latin typeface="Times New Roman"/>
                <a:cs typeface="Times New Roman"/>
              </a:rPr>
              <a:t>(Fig.</a:t>
            </a:r>
            <a:r>
              <a:rPr sz="1000" spc="-40" dirty="0">
                <a:solidFill>
                  <a:srgbClr val="231F20"/>
                </a:solidFill>
                <a:latin typeface="Times New Roman"/>
                <a:cs typeface="Times New Roman"/>
              </a:rPr>
              <a:t> </a:t>
            </a:r>
            <a:r>
              <a:rPr sz="1000" dirty="0">
                <a:solidFill>
                  <a:srgbClr val="231F20"/>
                </a:solidFill>
                <a:latin typeface="Times New Roman"/>
                <a:cs typeface="Times New Roman"/>
              </a:rPr>
              <a:t>34.20).</a:t>
            </a:r>
            <a:r>
              <a:rPr sz="1000" spc="170" dirty="0">
                <a:solidFill>
                  <a:srgbClr val="231F20"/>
                </a:solidFill>
                <a:latin typeface="Times New Roman"/>
                <a:cs typeface="Times New Roman"/>
              </a:rPr>
              <a:t> </a:t>
            </a:r>
            <a:r>
              <a:rPr sz="1000" dirty="0">
                <a:solidFill>
                  <a:srgbClr val="231F20"/>
                </a:solidFill>
                <a:latin typeface="Times New Roman"/>
                <a:cs typeface="Times New Roman"/>
              </a:rPr>
              <a:t>As</a:t>
            </a:r>
            <a:r>
              <a:rPr sz="1000" spc="-40" dirty="0">
                <a:solidFill>
                  <a:srgbClr val="231F20"/>
                </a:solidFill>
                <a:latin typeface="Times New Roman"/>
                <a:cs typeface="Times New Roman"/>
              </a:rPr>
              <a:t> </a:t>
            </a:r>
            <a:r>
              <a:rPr sz="1000" dirty="0">
                <a:solidFill>
                  <a:srgbClr val="231F20"/>
                </a:solidFill>
                <a:latin typeface="Times New Roman"/>
                <a:cs typeface="Times New Roman"/>
              </a:rPr>
              <a:t>will</a:t>
            </a:r>
            <a:r>
              <a:rPr sz="1000" spc="-40" dirty="0">
                <a:solidFill>
                  <a:srgbClr val="231F20"/>
                </a:solidFill>
                <a:latin typeface="Times New Roman"/>
                <a:cs typeface="Times New Roman"/>
              </a:rPr>
              <a:t> </a:t>
            </a:r>
            <a:r>
              <a:rPr sz="1000" dirty="0">
                <a:solidFill>
                  <a:srgbClr val="231F20"/>
                </a:solidFill>
                <a:latin typeface="Times New Roman"/>
                <a:cs typeface="Times New Roman"/>
              </a:rPr>
              <a:t>be</a:t>
            </a:r>
            <a:r>
              <a:rPr sz="1000" spc="-40" dirty="0">
                <a:solidFill>
                  <a:srgbClr val="231F20"/>
                </a:solidFill>
                <a:latin typeface="Times New Roman"/>
                <a:cs typeface="Times New Roman"/>
              </a:rPr>
              <a:t> </a:t>
            </a:r>
            <a:r>
              <a:rPr sz="1000" dirty="0">
                <a:solidFill>
                  <a:srgbClr val="231F20"/>
                </a:solidFill>
                <a:latin typeface="Times New Roman"/>
                <a:cs typeface="Times New Roman"/>
              </a:rPr>
              <a:t>seen</a:t>
            </a:r>
            <a:r>
              <a:rPr sz="1000" spc="-40" dirty="0">
                <a:solidFill>
                  <a:srgbClr val="231F20"/>
                </a:solidFill>
                <a:latin typeface="Times New Roman"/>
                <a:cs typeface="Times New Roman"/>
              </a:rPr>
              <a:t> </a:t>
            </a:r>
            <a:r>
              <a:rPr sz="1000" dirty="0">
                <a:solidFill>
                  <a:srgbClr val="231F20"/>
                </a:solidFill>
                <a:latin typeface="Times New Roman"/>
                <a:cs typeface="Times New Roman"/>
              </a:rPr>
              <a:t>from</a:t>
            </a:r>
            <a:r>
              <a:rPr sz="1000" spc="-40" dirty="0">
                <a:solidFill>
                  <a:srgbClr val="231F20"/>
                </a:solidFill>
                <a:latin typeface="Times New Roman"/>
                <a:cs typeface="Times New Roman"/>
              </a:rPr>
              <a:t> </a:t>
            </a:r>
            <a:r>
              <a:rPr sz="1000" dirty="0">
                <a:solidFill>
                  <a:srgbClr val="231F20"/>
                </a:solidFill>
                <a:latin typeface="Times New Roman"/>
                <a:cs typeface="Times New Roman"/>
              </a:rPr>
              <a:t>the</a:t>
            </a:r>
            <a:r>
              <a:rPr sz="1000" spc="-40" dirty="0">
                <a:solidFill>
                  <a:srgbClr val="231F20"/>
                </a:solidFill>
                <a:latin typeface="Times New Roman"/>
                <a:cs typeface="Times New Roman"/>
              </a:rPr>
              <a:t> </a:t>
            </a:r>
            <a:r>
              <a:rPr sz="1000" dirty="0">
                <a:solidFill>
                  <a:srgbClr val="231F20"/>
                </a:solidFill>
                <a:latin typeface="Times New Roman"/>
                <a:cs typeface="Times New Roman"/>
              </a:rPr>
              <a:t>above</a:t>
            </a:r>
            <a:r>
              <a:rPr sz="1000" spc="-40" dirty="0">
                <a:solidFill>
                  <a:srgbClr val="231F20"/>
                </a:solidFill>
                <a:latin typeface="Times New Roman"/>
                <a:cs typeface="Times New Roman"/>
              </a:rPr>
              <a:t> </a:t>
            </a:r>
            <a:r>
              <a:rPr sz="1000" dirty="0">
                <a:solidFill>
                  <a:srgbClr val="231F20"/>
                </a:solidFill>
                <a:latin typeface="Times New Roman"/>
                <a:cs typeface="Times New Roman"/>
              </a:rPr>
              <a:t>circuit</a:t>
            </a:r>
            <a:r>
              <a:rPr sz="1000" spc="-40" dirty="0">
                <a:solidFill>
                  <a:srgbClr val="231F20"/>
                </a:solidFill>
                <a:latin typeface="Times New Roman"/>
                <a:cs typeface="Times New Roman"/>
              </a:rPr>
              <a:t> </a:t>
            </a:r>
            <a:r>
              <a:rPr sz="1000" dirty="0">
                <a:solidFill>
                  <a:srgbClr val="231F20"/>
                </a:solidFill>
                <a:latin typeface="Times New Roman"/>
                <a:cs typeface="Times New Roman"/>
              </a:rPr>
              <a:t>diagrams,</a:t>
            </a:r>
            <a:r>
              <a:rPr sz="1000" spc="-40" dirty="0">
                <a:solidFill>
                  <a:srgbClr val="231F20"/>
                </a:solidFill>
                <a:latin typeface="Times New Roman"/>
                <a:cs typeface="Times New Roman"/>
              </a:rPr>
              <a:t> </a:t>
            </a:r>
            <a:r>
              <a:rPr sz="1000" dirty="0">
                <a:solidFill>
                  <a:srgbClr val="231F20"/>
                </a:solidFill>
                <a:latin typeface="Times New Roman"/>
                <a:cs typeface="Times New Roman"/>
              </a:rPr>
              <a:t>the</a:t>
            </a:r>
            <a:r>
              <a:rPr sz="1000" spc="-40" dirty="0">
                <a:solidFill>
                  <a:srgbClr val="231F20"/>
                </a:solidFill>
                <a:latin typeface="Times New Roman"/>
                <a:cs typeface="Times New Roman"/>
              </a:rPr>
              <a:t> </a:t>
            </a:r>
            <a:r>
              <a:rPr sz="1000" dirty="0">
                <a:solidFill>
                  <a:srgbClr val="231F20"/>
                </a:solidFill>
                <a:latin typeface="Times New Roman"/>
                <a:cs typeface="Times New Roman"/>
              </a:rPr>
              <a:t>starting</a:t>
            </a:r>
            <a:r>
              <a:rPr sz="1000" spc="-40" dirty="0">
                <a:solidFill>
                  <a:srgbClr val="231F20"/>
                </a:solidFill>
                <a:latin typeface="Times New Roman"/>
                <a:cs typeface="Times New Roman"/>
              </a:rPr>
              <a:t> </a:t>
            </a:r>
            <a:r>
              <a:rPr sz="1000" dirty="0">
                <a:solidFill>
                  <a:srgbClr val="231F20"/>
                </a:solidFill>
                <a:latin typeface="Times New Roman"/>
                <a:cs typeface="Times New Roman"/>
              </a:rPr>
              <a:t>wind-  ing is always operated on the low-voltage for which purpose it is connected across one of the main  </a:t>
            </a:r>
            <a:r>
              <a:rPr sz="1000" spc="-10" dirty="0">
                <a:solidFill>
                  <a:srgbClr val="231F20"/>
                </a:solidFill>
                <a:latin typeface="Times New Roman"/>
                <a:cs typeface="Times New Roman"/>
              </a:rPr>
              <a:t>windings.</a:t>
            </a:r>
            <a:endParaRPr sz="1000">
              <a:latin typeface="Times New Roman"/>
              <a:cs typeface="Times New Roman"/>
            </a:endParaRPr>
          </a:p>
          <a:p>
            <a:pPr marL="241300">
              <a:lnSpc>
                <a:spcPct val="100000"/>
              </a:lnSpc>
              <a:spcBef>
                <a:spcPts val="190"/>
              </a:spcBef>
              <a:tabLst>
                <a:tab pos="469265" algn="l"/>
              </a:tabLst>
            </a:pPr>
            <a:r>
              <a:rPr sz="1000" b="1" spc="-5" dirty="0">
                <a:solidFill>
                  <a:srgbClr val="EC008C"/>
                </a:solidFill>
                <a:latin typeface="Times New Roman"/>
                <a:cs typeface="Times New Roman"/>
              </a:rPr>
              <a:t>6.	</a:t>
            </a:r>
            <a:r>
              <a:rPr sz="1000" b="1" spc="-20" dirty="0">
                <a:solidFill>
                  <a:srgbClr val="EC008C"/>
                </a:solidFill>
                <a:latin typeface="Times New Roman"/>
                <a:cs typeface="Times New Roman"/>
              </a:rPr>
              <a:t>Two-voltage, </a:t>
            </a:r>
            <a:r>
              <a:rPr sz="1000" b="1" spc="-10" dirty="0">
                <a:solidFill>
                  <a:srgbClr val="EC008C"/>
                </a:solidFill>
                <a:latin typeface="Times New Roman"/>
                <a:cs typeface="Times New Roman"/>
              </a:rPr>
              <a:t>reversible</a:t>
            </a:r>
            <a:r>
              <a:rPr sz="1000" b="1" spc="165" dirty="0">
                <a:solidFill>
                  <a:srgbClr val="EC008C"/>
                </a:solidFill>
                <a:latin typeface="Times New Roman"/>
                <a:cs typeface="Times New Roman"/>
              </a:rPr>
              <a:t> </a:t>
            </a:r>
            <a:r>
              <a:rPr sz="1000" b="1" spc="-10" dirty="0">
                <a:solidFill>
                  <a:srgbClr val="EC008C"/>
                </a:solidFill>
                <a:latin typeface="Times New Roman"/>
                <a:cs typeface="Times New Roman"/>
              </a:rPr>
              <a:t>type</a:t>
            </a:r>
            <a:endParaRPr sz="1000">
              <a:latin typeface="Times New Roman"/>
              <a:cs typeface="Times New Roman"/>
            </a:endParaRPr>
          </a:p>
          <a:p>
            <a:pPr marL="12700" marR="5715" indent="228600" algn="just">
              <a:lnSpc>
                <a:spcPct val="100000"/>
              </a:lnSpc>
              <a:spcBef>
                <a:spcPts val="190"/>
              </a:spcBef>
            </a:pPr>
            <a:r>
              <a:rPr sz="1000" dirty="0">
                <a:solidFill>
                  <a:srgbClr val="231F20"/>
                </a:solidFill>
                <a:latin typeface="Times New Roman"/>
                <a:cs typeface="Times New Roman"/>
              </a:rPr>
              <a:t>External</a:t>
            </a:r>
            <a:r>
              <a:rPr sz="1000" spc="-25" dirty="0">
                <a:solidFill>
                  <a:srgbClr val="231F20"/>
                </a:solidFill>
                <a:latin typeface="Times New Roman"/>
                <a:cs typeface="Times New Roman"/>
              </a:rPr>
              <a:t> </a:t>
            </a:r>
            <a:r>
              <a:rPr sz="1000" dirty="0">
                <a:solidFill>
                  <a:srgbClr val="231F20"/>
                </a:solidFill>
                <a:latin typeface="Times New Roman"/>
                <a:cs typeface="Times New Roman"/>
              </a:rPr>
              <a:t>reversing</a:t>
            </a:r>
            <a:r>
              <a:rPr sz="1000" spc="-25" dirty="0">
                <a:solidFill>
                  <a:srgbClr val="231F20"/>
                </a:solidFill>
                <a:latin typeface="Times New Roman"/>
                <a:cs typeface="Times New Roman"/>
              </a:rPr>
              <a:t> </a:t>
            </a:r>
            <a:r>
              <a:rPr sz="1000" dirty="0">
                <a:solidFill>
                  <a:srgbClr val="231F20"/>
                </a:solidFill>
                <a:latin typeface="Times New Roman"/>
                <a:cs typeface="Times New Roman"/>
              </a:rPr>
              <a:t>is</a:t>
            </a:r>
            <a:r>
              <a:rPr sz="1000" spc="-25" dirty="0">
                <a:solidFill>
                  <a:srgbClr val="231F20"/>
                </a:solidFill>
                <a:latin typeface="Times New Roman"/>
                <a:cs typeface="Times New Roman"/>
              </a:rPr>
              <a:t> </a:t>
            </a:r>
            <a:r>
              <a:rPr sz="1000" dirty="0">
                <a:solidFill>
                  <a:srgbClr val="231F20"/>
                </a:solidFill>
                <a:latin typeface="Times New Roman"/>
                <a:cs typeface="Times New Roman"/>
              </a:rPr>
              <a:t>made</a:t>
            </a:r>
            <a:r>
              <a:rPr sz="1000" spc="-25" dirty="0">
                <a:solidFill>
                  <a:srgbClr val="231F20"/>
                </a:solidFill>
                <a:latin typeface="Times New Roman"/>
                <a:cs typeface="Times New Roman"/>
              </a:rPr>
              <a:t> </a:t>
            </a:r>
            <a:r>
              <a:rPr sz="1000" dirty="0">
                <a:solidFill>
                  <a:srgbClr val="231F20"/>
                </a:solidFill>
                <a:latin typeface="Times New Roman"/>
                <a:cs typeface="Times New Roman"/>
              </a:rPr>
              <a:t>possible</a:t>
            </a:r>
            <a:r>
              <a:rPr sz="1000" spc="-25" dirty="0">
                <a:solidFill>
                  <a:srgbClr val="231F20"/>
                </a:solidFill>
                <a:latin typeface="Times New Roman"/>
                <a:cs typeface="Times New Roman"/>
              </a:rPr>
              <a:t> </a:t>
            </a:r>
            <a:r>
              <a:rPr sz="1000" dirty="0">
                <a:solidFill>
                  <a:srgbClr val="231F20"/>
                </a:solidFill>
                <a:latin typeface="Times New Roman"/>
                <a:cs typeface="Times New Roman"/>
              </a:rPr>
              <a:t>by</a:t>
            </a:r>
            <a:r>
              <a:rPr sz="1000" spc="-25" dirty="0">
                <a:solidFill>
                  <a:srgbClr val="231F20"/>
                </a:solidFill>
                <a:latin typeface="Times New Roman"/>
                <a:cs typeface="Times New Roman"/>
              </a:rPr>
              <a:t> </a:t>
            </a:r>
            <a:r>
              <a:rPr sz="1000" dirty="0">
                <a:solidFill>
                  <a:srgbClr val="231F20"/>
                </a:solidFill>
                <a:latin typeface="Times New Roman"/>
                <a:cs typeface="Times New Roman"/>
              </a:rPr>
              <a:t>means</a:t>
            </a:r>
            <a:r>
              <a:rPr sz="1000" spc="-25" dirty="0">
                <a:solidFill>
                  <a:srgbClr val="231F20"/>
                </a:solidFill>
                <a:latin typeface="Times New Roman"/>
                <a:cs typeface="Times New Roman"/>
              </a:rPr>
              <a:t> </a:t>
            </a:r>
            <a:r>
              <a:rPr sz="1000" dirty="0">
                <a:solidFill>
                  <a:srgbClr val="231F20"/>
                </a:solidFill>
                <a:latin typeface="Times New Roman"/>
                <a:cs typeface="Times New Roman"/>
              </a:rPr>
              <a:t>of</a:t>
            </a:r>
            <a:r>
              <a:rPr sz="1000" spc="-25" dirty="0">
                <a:solidFill>
                  <a:srgbClr val="231F20"/>
                </a:solidFill>
                <a:latin typeface="Times New Roman"/>
                <a:cs typeface="Times New Roman"/>
              </a:rPr>
              <a:t> </a:t>
            </a:r>
            <a:r>
              <a:rPr sz="1000" dirty="0">
                <a:solidFill>
                  <a:srgbClr val="231F20"/>
                </a:solidFill>
                <a:latin typeface="Times New Roman"/>
                <a:cs typeface="Times New Roman"/>
              </a:rPr>
              <a:t>two</a:t>
            </a:r>
            <a:r>
              <a:rPr sz="1000" spc="-25" dirty="0">
                <a:solidFill>
                  <a:srgbClr val="231F20"/>
                </a:solidFill>
                <a:latin typeface="Times New Roman"/>
                <a:cs typeface="Times New Roman"/>
              </a:rPr>
              <a:t> </a:t>
            </a:r>
            <a:r>
              <a:rPr sz="1000" dirty="0">
                <a:solidFill>
                  <a:srgbClr val="231F20"/>
                </a:solidFill>
                <a:latin typeface="Times New Roman"/>
                <a:cs typeface="Times New Roman"/>
              </a:rPr>
              <a:t>additional</a:t>
            </a:r>
            <a:r>
              <a:rPr sz="1000" spc="-25" dirty="0">
                <a:solidFill>
                  <a:srgbClr val="231F20"/>
                </a:solidFill>
                <a:latin typeface="Times New Roman"/>
                <a:cs typeface="Times New Roman"/>
              </a:rPr>
              <a:t> </a:t>
            </a:r>
            <a:r>
              <a:rPr sz="1000" dirty="0">
                <a:solidFill>
                  <a:srgbClr val="231F20"/>
                </a:solidFill>
                <a:latin typeface="Times New Roman"/>
                <a:cs typeface="Times New Roman"/>
              </a:rPr>
              <a:t>leads</a:t>
            </a:r>
            <a:r>
              <a:rPr sz="1000" spc="-25" dirty="0">
                <a:solidFill>
                  <a:srgbClr val="231F20"/>
                </a:solidFill>
                <a:latin typeface="Times New Roman"/>
                <a:cs typeface="Times New Roman"/>
              </a:rPr>
              <a:t> </a:t>
            </a:r>
            <a:r>
              <a:rPr sz="1000" dirty="0">
                <a:solidFill>
                  <a:srgbClr val="231F20"/>
                </a:solidFill>
                <a:latin typeface="Times New Roman"/>
                <a:cs typeface="Times New Roman"/>
              </a:rPr>
              <a:t>that</a:t>
            </a:r>
            <a:r>
              <a:rPr sz="1000" spc="-25" dirty="0">
                <a:solidFill>
                  <a:srgbClr val="231F20"/>
                </a:solidFill>
                <a:latin typeface="Times New Roman"/>
                <a:cs typeface="Times New Roman"/>
              </a:rPr>
              <a:t> </a:t>
            </a:r>
            <a:r>
              <a:rPr sz="1000" dirty="0">
                <a:solidFill>
                  <a:srgbClr val="231F20"/>
                </a:solidFill>
                <a:latin typeface="Times New Roman"/>
                <a:cs typeface="Times New Roman"/>
              </a:rPr>
              <a:t>are</a:t>
            </a:r>
            <a:r>
              <a:rPr sz="1000" spc="-25" dirty="0">
                <a:solidFill>
                  <a:srgbClr val="231F20"/>
                </a:solidFill>
                <a:latin typeface="Times New Roman"/>
                <a:cs typeface="Times New Roman"/>
              </a:rPr>
              <a:t> </a:t>
            </a:r>
            <a:r>
              <a:rPr sz="1000" dirty="0">
                <a:solidFill>
                  <a:srgbClr val="231F20"/>
                </a:solidFill>
                <a:latin typeface="Times New Roman"/>
                <a:cs typeface="Times New Roman"/>
              </a:rPr>
              <a:t>brought</a:t>
            </a:r>
            <a:r>
              <a:rPr sz="1000" spc="-25" dirty="0">
                <a:solidFill>
                  <a:srgbClr val="231F20"/>
                </a:solidFill>
                <a:latin typeface="Times New Roman"/>
                <a:cs typeface="Times New Roman"/>
              </a:rPr>
              <a:t> </a:t>
            </a:r>
            <a:r>
              <a:rPr sz="1000" dirty="0">
                <a:solidFill>
                  <a:srgbClr val="231F20"/>
                </a:solidFill>
                <a:latin typeface="Times New Roman"/>
                <a:cs typeface="Times New Roman"/>
              </a:rPr>
              <a:t>out</a:t>
            </a:r>
            <a:r>
              <a:rPr sz="1000" spc="-25" dirty="0">
                <a:solidFill>
                  <a:srgbClr val="231F20"/>
                </a:solidFill>
                <a:latin typeface="Times New Roman"/>
                <a:cs typeface="Times New Roman"/>
              </a:rPr>
              <a:t> </a:t>
            </a:r>
            <a:r>
              <a:rPr sz="1000" dirty="0">
                <a:solidFill>
                  <a:srgbClr val="231F20"/>
                </a:solidFill>
                <a:latin typeface="Times New Roman"/>
                <a:cs typeface="Times New Roman"/>
              </a:rPr>
              <a:t>from  the</a:t>
            </a:r>
            <a:r>
              <a:rPr sz="1000" spc="-105" dirty="0">
                <a:solidFill>
                  <a:srgbClr val="231F20"/>
                </a:solidFill>
                <a:latin typeface="Times New Roman"/>
                <a:cs typeface="Times New Roman"/>
              </a:rPr>
              <a:t> </a:t>
            </a:r>
            <a:r>
              <a:rPr sz="1000" dirty="0">
                <a:solidFill>
                  <a:srgbClr val="231F20"/>
                </a:solidFill>
                <a:latin typeface="Times New Roman"/>
                <a:cs typeface="Times New Roman"/>
              </a:rPr>
              <a:t>starting</a:t>
            </a:r>
            <a:r>
              <a:rPr sz="1000" spc="-105" dirty="0">
                <a:solidFill>
                  <a:srgbClr val="231F20"/>
                </a:solidFill>
                <a:latin typeface="Times New Roman"/>
                <a:cs typeface="Times New Roman"/>
              </a:rPr>
              <a:t> </a:t>
            </a:r>
            <a:r>
              <a:rPr sz="1000" dirty="0">
                <a:solidFill>
                  <a:srgbClr val="231F20"/>
                </a:solidFill>
                <a:latin typeface="Times New Roman"/>
                <a:cs typeface="Times New Roman"/>
              </a:rPr>
              <a:t>winding.</a:t>
            </a:r>
            <a:endParaRPr sz="1000">
              <a:latin typeface="Times New Roman"/>
              <a:cs typeface="Times New Roman"/>
            </a:endParaRPr>
          </a:p>
          <a:p>
            <a:pPr marL="12700" marR="5715" indent="228600" algn="just">
              <a:lnSpc>
                <a:spcPct val="100000"/>
              </a:lnSpc>
            </a:pPr>
            <a:r>
              <a:rPr sz="1000" dirty="0">
                <a:solidFill>
                  <a:srgbClr val="231F20"/>
                </a:solidFill>
                <a:latin typeface="Times New Roman"/>
                <a:cs typeface="Times New Roman"/>
              </a:rPr>
              <a:t>Fig. 36.21 and 36.22 show connections for clockwise and anticlockwise rotations respectively  when</a:t>
            </a:r>
            <a:r>
              <a:rPr sz="1000" spc="-65" dirty="0">
                <a:solidFill>
                  <a:srgbClr val="231F20"/>
                </a:solidFill>
                <a:latin typeface="Times New Roman"/>
                <a:cs typeface="Times New Roman"/>
              </a:rPr>
              <a:t> </a:t>
            </a:r>
            <a:r>
              <a:rPr sz="1000" dirty="0">
                <a:solidFill>
                  <a:srgbClr val="231F20"/>
                </a:solidFill>
                <a:latin typeface="Times New Roman"/>
                <a:cs typeface="Times New Roman"/>
              </a:rPr>
              <a:t>motor</a:t>
            </a:r>
            <a:r>
              <a:rPr sz="1000" spc="-65" dirty="0">
                <a:solidFill>
                  <a:srgbClr val="231F20"/>
                </a:solidFill>
                <a:latin typeface="Times New Roman"/>
                <a:cs typeface="Times New Roman"/>
              </a:rPr>
              <a:t> </a:t>
            </a:r>
            <a:r>
              <a:rPr sz="1000" dirty="0">
                <a:solidFill>
                  <a:srgbClr val="231F20"/>
                </a:solidFill>
                <a:latin typeface="Times New Roman"/>
                <a:cs typeface="Times New Roman"/>
              </a:rPr>
              <a:t>is</a:t>
            </a:r>
            <a:r>
              <a:rPr sz="1000" spc="-65" dirty="0">
                <a:solidFill>
                  <a:srgbClr val="231F20"/>
                </a:solidFill>
                <a:latin typeface="Times New Roman"/>
                <a:cs typeface="Times New Roman"/>
              </a:rPr>
              <a:t> </a:t>
            </a:r>
            <a:r>
              <a:rPr sz="1000" dirty="0">
                <a:solidFill>
                  <a:srgbClr val="231F20"/>
                </a:solidFill>
                <a:latin typeface="Times New Roman"/>
                <a:cs typeface="Times New Roman"/>
              </a:rPr>
              <a:t>operated</a:t>
            </a:r>
            <a:r>
              <a:rPr sz="1000" spc="-65" dirty="0">
                <a:solidFill>
                  <a:srgbClr val="231F20"/>
                </a:solidFill>
                <a:latin typeface="Times New Roman"/>
                <a:cs typeface="Times New Roman"/>
              </a:rPr>
              <a:t> </a:t>
            </a:r>
            <a:r>
              <a:rPr sz="1000" dirty="0">
                <a:solidFill>
                  <a:srgbClr val="231F20"/>
                </a:solidFill>
                <a:latin typeface="Times New Roman"/>
                <a:cs typeface="Times New Roman"/>
              </a:rPr>
              <a:t>from</a:t>
            </a:r>
            <a:r>
              <a:rPr sz="1000" spc="-65" dirty="0">
                <a:solidFill>
                  <a:srgbClr val="231F20"/>
                </a:solidFill>
                <a:latin typeface="Times New Roman"/>
                <a:cs typeface="Times New Roman"/>
              </a:rPr>
              <a:t> </a:t>
            </a:r>
            <a:r>
              <a:rPr sz="1000" dirty="0">
                <a:solidFill>
                  <a:srgbClr val="231F20"/>
                </a:solidFill>
                <a:latin typeface="Times New Roman"/>
                <a:cs typeface="Times New Roman"/>
              </a:rPr>
              <a:t>lower</a:t>
            </a:r>
            <a:r>
              <a:rPr sz="1000" spc="-65" dirty="0">
                <a:solidFill>
                  <a:srgbClr val="231F20"/>
                </a:solidFill>
                <a:latin typeface="Times New Roman"/>
                <a:cs typeface="Times New Roman"/>
              </a:rPr>
              <a:t> </a:t>
            </a:r>
            <a:r>
              <a:rPr sz="1000" dirty="0">
                <a:solidFill>
                  <a:srgbClr val="231F20"/>
                </a:solidFill>
                <a:latin typeface="Times New Roman"/>
                <a:cs typeface="Times New Roman"/>
              </a:rPr>
              <a:t>voltage.</a:t>
            </a:r>
            <a:r>
              <a:rPr sz="1000" spc="130" dirty="0">
                <a:solidFill>
                  <a:srgbClr val="231F20"/>
                </a:solidFill>
                <a:latin typeface="Times New Roman"/>
                <a:cs typeface="Times New Roman"/>
              </a:rPr>
              <a:t> </a:t>
            </a:r>
            <a:r>
              <a:rPr sz="1000" dirty="0">
                <a:solidFill>
                  <a:srgbClr val="231F20"/>
                </a:solidFill>
                <a:latin typeface="Times New Roman"/>
                <a:cs typeface="Times New Roman"/>
              </a:rPr>
              <a:t>Similar</a:t>
            </a:r>
            <a:r>
              <a:rPr sz="1000" spc="-65" dirty="0">
                <a:solidFill>
                  <a:srgbClr val="231F20"/>
                </a:solidFill>
                <a:latin typeface="Times New Roman"/>
                <a:cs typeface="Times New Roman"/>
              </a:rPr>
              <a:t> </a:t>
            </a:r>
            <a:r>
              <a:rPr sz="1000" dirty="0">
                <a:solidFill>
                  <a:srgbClr val="231F20"/>
                </a:solidFill>
                <a:latin typeface="Times New Roman"/>
                <a:cs typeface="Times New Roman"/>
              </a:rPr>
              <a:t>wiring</a:t>
            </a:r>
            <a:r>
              <a:rPr sz="1000" spc="-65" dirty="0">
                <a:solidFill>
                  <a:srgbClr val="231F20"/>
                </a:solidFill>
                <a:latin typeface="Times New Roman"/>
                <a:cs typeface="Times New Roman"/>
              </a:rPr>
              <a:t> </a:t>
            </a:r>
            <a:r>
              <a:rPr sz="1000" dirty="0">
                <a:solidFill>
                  <a:srgbClr val="231F20"/>
                </a:solidFill>
                <a:latin typeface="Times New Roman"/>
                <a:cs typeface="Times New Roman"/>
              </a:rPr>
              <a:t>diagram</a:t>
            </a:r>
            <a:r>
              <a:rPr sz="1000" spc="-65" dirty="0">
                <a:solidFill>
                  <a:srgbClr val="231F20"/>
                </a:solidFill>
                <a:latin typeface="Times New Roman"/>
                <a:cs typeface="Times New Roman"/>
              </a:rPr>
              <a:t> </a:t>
            </a:r>
            <a:r>
              <a:rPr sz="1000" dirty="0">
                <a:solidFill>
                  <a:srgbClr val="231F20"/>
                </a:solidFill>
                <a:latin typeface="Times New Roman"/>
                <a:cs typeface="Times New Roman"/>
              </a:rPr>
              <a:t>can</a:t>
            </a:r>
            <a:r>
              <a:rPr sz="1000" spc="-65" dirty="0">
                <a:solidFill>
                  <a:srgbClr val="231F20"/>
                </a:solidFill>
                <a:latin typeface="Times New Roman"/>
                <a:cs typeface="Times New Roman"/>
              </a:rPr>
              <a:t> </a:t>
            </a:r>
            <a:r>
              <a:rPr sz="1000" dirty="0">
                <a:solidFill>
                  <a:srgbClr val="231F20"/>
                </a:solidFill>
                <a:latin typeface="Times New Roman"/>
                <a:cs typeface="Times New Roman"/>
              </a:rPr>
              <a:t>be</a:t>
            </a:r>
            <a:r>
              <a:rPr sz="1000" spc="-65" dirty="0">
                <a:solidFill>
                  <a:srgbClr val="231F20"/>
                </a:solidFill>
                <a:latin typeface="Times New Roman"/>
                <a:cs typeface="Times New Roman"/>
              </a:rPr>
              <a:t> </a:t>
            </a:r>
            <a:r>
              <a:rPr sz="1000" dirty="0">
                <a:solidFill>
                  <a:srgbClr val="231F20"/>
                </a:solidFill>
                <a:latin typeface="Times New Roman"/>
                <a:cs typeface="Times New Roman"/>
              </a:rPr>
              <a:t>drawn</a:t>
            </a:r>
            <a:r>
              <a:rPr sz="1000" spc="-65" dirty="0">
                <a:solidFill>
                  <a:srgbClr val="231F20"/>
                </a:solidFill>
                <a:latin typeface="Times New Roman"/>
                <a:cs typeface="Times New Roman"/>
              </a:rPr>
              <a:t> </a:t>
            </a:r>
            <a:r>
              <a:rPr sz="1000" dirty="0">
                <a:solidFill>
                  <a:srgbClr val="231F20"/>
                </a:solidFill>
                <a:latin typeface="Times New Roman"/>
                <a:cs typeface="Times New Roman"/>
              </a:rPr>
              <a:t>for</a:t>
            </a:r>
            <a:r>
              <a:rPr sz="1000" spc="-65" dirty="0">
                <a:solidFill>
                  <a:srgbClr val="231F20"/>
                </a:solidFill>
                <a:latin typeface="Times New Roman"/>
                <a:cs typeface="Times New Roman"/>
              </a:rPr>
              <a:t> </a:t>
            </a:r>
            <a:r>
              <a:rPr sz="1000" dirty="0">
                <a:solidFill>
                  <a:srgbClr val="231F20"/>
                </a:solidFill>
                <a:latin typeface="Times New Roman"/>
                <a:cs typeface="Times New Roman"/>
              </a:rPr>
              <a:t>higher</a:t>
            </a:r>
            <a:r>
              <a:rPr sz="1000" spc="-65" dirty="0">
                <a:solidFill>
                  <a:srgbClr val="231F20"/>
                </a:solidFill>
                <a:latin typeface="Times New Roman"/>
                <a:cs typeface="Times New Roman"/>
              </a:rPr>
              <a:t> </a:t>
            </a:r>
            <a:r>
              <a:rPr sz="1000" dirty="0">
                <a:solidFill>
                  <a:srgbClr val="231F20"/>
                </a:solidFill>
                <a:latin typeface="Times New Roman"/>
                <a:cs typeface="Times New Roman"/>
              </a:rPr>
              <a:t>voltage  </a:t>
            </a:r>
            <a:r>
              <a:rPr sz="1000" spc="-15" dirty="0">
                <a:solidFill>
                  <a:srgbClr val="231F20"/>
                </a:solidFill>
                <a:latin typeface="Times New Roman"/>
                <a:cs typeface="Times New Roman"/>
              </a:rPr>
              <a:t>supply.</a:t>
            </a:r>
            <a:endParaRPr sz="1000">
              <a:latin typeface="Times New Roman"/>
              <a:cs typeface="Times New Roman"/>
            </a:endParaRPr>
          </a:p>
        </p:txBody>
      </p:sp>
      <p:sp>
        <p:nvSpPr>
          <p:cNvPr id="9" name="object 9"/>
          <p:cNvSpPr txBox="1"/>
          <p:nvPr/>
        </p:nvSpPr>
        <p:spPr>
          <a:xfrm>
            <a:off x="4003382" y="4546480"/>
            <a:ext cx="3073613" cy="123111"/>
          </a:xfrm>
          <a:prstGeom prst="rect">
            <a:avLst/>
          </a:prstGeom>
        </p:spPr>
        <p:txBody>
          <a:bodyPr vert="horz" wrap="square" lIns="0" tIns="0" rIns="0" bIns="0" rtlCol="0">
            <a:spAutoFit/>
          </a:bodyPr>
          <a:lstStyle/>
          <a:p>
            <a:pPr marL="12700">
              <a:lnSpc>
                <a:spcPct val="100000"/>
              </a:lnSpc>
              <a:tabLst>
                <a:tab pos="2063750" algn="l"/>
              </a:tabLst>
            </a:pPr>
            <a:r>
              <a:rPr sz="800" b="1" spc="-5" dirty="0">
                <a:solidFill>
                  <a:srgbClr val="231F20"/>
                </a:solidFill>
                <a:latin typeface="Arial"/>
                <a:cs typeface="Arial"/>
              </a:rPr>
              <a:t>Fig.</a:t>
            </a:r>
            <a:r>
              <a:rPr sz="800" b="1" spc="5" dirty="0">
                <a:solidFill>
                  <a:srgbClr val="231F20"/>
                </a:solidFill>
                <a:latin typeface="Arial"/>
                <a:cs typeface="Arial"/>
              </a:rPr>
              <a:t> </a:t>
            </a:r>
            <a:r>
              <a:rPr sz="800" b="1" spc="-5" dirty="0">
                <a:solidFill>
                  <a:srgbClr val="231F20"/>
                </a:solidFill>
                <a:latin typeface="Arial"/>
                <a:cs typeface="Arial"/>
              </a:rPr>
              <a:t>36.19	Fig.</a:t>
            </a:r>
            <a:r>
              <a:rPr sz="800" b="1" spc="-90" dirty="0">
                <a:solidFill>
                  <a:srgbClr val="231F20"/>
                </a:solidFill>
                <a:latin typeface="Arial"/>
                <a:cs typeface="Arial"/>
              </a:rPr>
              <a:t> </a:t>
            </a:r>
            <a:r>
              <a:rPr sz="800" b="1" spc="-5" dirty="0">
                <a:solidFill>
                  <a:srgbClr val="231F20"/>
                </a:solidFill>
                <a:latin typeface="Arial"/>
                <a:cs typeface="Arial"/>
              </a:rPr>
              <a:t>36.20</a:t>
            </a:r>
            <a:endParaRPr sz="800">
              <a:latin typeface="Arial"/>
              <a:cs typeface="Arial"/>
            </a:endParaRPr>
          </a:p>
        </p:txBody>
      </p:sp>
      <p:sp>
        <p:nvSpPr>
          <p:cNvPr id="10" name="object 10"/>
          <p:cNvSpPr/>
          <p:nvPr/>
        </p:nvSpPr>
        <p:spPr>
          <a:xfrm>
            <a:off x="3305333" y="3589201"/>
            <a:ext cx="1906820" cy="801745"/>
          </a:xfrm>
          <a:prstGeom prst="rect">
            <a:avLst/>
          </a:prstGeom>
          <a:blipFill>
            <a:blip r:embed="rId2" cstate="print"/>
            <a:stretch>
              <a:fillRect/>
            </a:stretch>
          </a:blipFill>
        </p:spPr>
        <p:txBody>
          <a:bodyPr wrap="square" lIns="0" tIns="0" rIns="0" bIns="0" rtlCol="0"/>
          <a:lstStyle/>
          <a:p>
            <a:endParaRPr/>
          </a:p>
        </p:txBody>
      </p:sp>
      <p:sp>
        <p:nvSpPr>
          <p:cNvPr id="11" name="object 11"/>
          <p:cNvSpPr/>
          <p:nvPr/>
        </p:nvSpPr>
        <p:spPr>
          <a:xfrm>
            <a:off x="5661273" y="3416832"/>
            <a:ext cx="1636657" cy="989041"/>
          </a:xfrm>
          <a:prstGeom prst="rect">
            <a:avLst/>
          </a:prstGeom>
          <a:blipFill>
            <a:blip r:embed="rId3" cstate="print"/>
            <a:stretch>
              <a:fillRect/>
            </a:stretch>
          </a:blipFill>
        </p:spPr>
        <p:txBody>
          <a:bodyPr wrap="square" lIns="0" tIns="0" rIns="0" bIns="0" rtlCol="0"/>
          <a:lstStyle/>
          <a:p>
            <a:endParaRPr/>
          </a:p>
        </p:txBody>
      </p:sp>
      <p:sp>
        <p:nvSpPr>
          <p:cNvPr id="12" name="object 12"/>
          <p:cNvSpPr/>
          <p:nvPr/>
        </p:nvSpPr>
        <p:spPr>
          <a:xfrm>
            <a:off x="4156539" y="4410361"/>
            <a:ext cx="972799" cy="0"/>
          </a:xfrm>
          <a:custGeom>
            <a:avLst/>
            <a:gdLst/>
            <a:ahLst/>
            <a:cxnLst/>
            <a:rect l="l" t="t" r="r" b="b"/>
            <a:pathLst>
              <a:path w="803910">
                <a:moveTo>
                  <a:pt x="0" y="0"/>
                </a:moveTo>
                <a:lnTo>
                  <a:pt x="803655" y="0"/>
                </a:lnTo>
              </a:path>
            </a:pathLst>
          </a:custGeom>
          <a:ln w="35712">
            <a:solidFill>
              <a:srgbClr val="FDE8F1"/>
            </a:solidFill>
          </a:ln>
        </p:spPr>
        <p:txBody>
          <a:bodyPr wrap="square" lIns="0" tIns="0" rIns="0" bIns="0" rtlCol="0"/>
          <a:lstStyle/>
          <a:p>
            <a:endParaRPr/>
          </a:p>
        </p:txBody>
      </p:sp>
      <p:sp>
        <p:nvSpPr>
          <p:cNvPr id="13" name="object 13"/>
          <p:cNvSpPr/>
          <p:nvPr/>
        </p:nvSpPr>
        <p:spPr>
          <a:xfrm>
            <a:off x="4156539" y="4398910"/>
            <a:ext cx="972799" cy="23213"/>
          </a:xfrm>
          <a:custGeom>
            <a:avLst/>
            <a:gdLst/>
            <a:ahLst/>
            <a:cxnLst/>
            <a:rect l="l" t="t" r="r" b="b"/>
            <a:pathLst>
              <a:path w="803910" h="36195">
                <a:moveTo>
                  <a:pt x="-16871" y="-18748"/>
                </a:moveTo>
                <a:lnTo>
                  <a:pt x="782927" y="-18828"/>
                </a:lnTo>
                <a:lnTo>
                  <a:pt x="782930" y="17055"/>
                </a:lnTo>
                <a:lnTo>
                  <a:pt x="-16867" y="17135"/>
                </a:lnTo>
                <a:lnTo>
                  <a:pt x="-16871" y="-18748"/>
                </a:lnTo>
              </a:path>
            </a:pathLst>
          </a:custGeom>
          <a:ln w="7362">
            <a:solidFill>
              <a:srgbClr val="00AEEF"/>
            </a:solidFill>
          </a:ln>
        </p:spPr>
        <p:txBody>
          <a:bodyPr wrap="square" lIns="0" tIns="0" rIns="0" bIns="0" rtlCol="0"/>
          <a:lstStyle/>
          <a:p>
            <a:endParaRPr/>
          </a:p>
        </p:txBody>
      </p:sp>
      <p:sp>
        <p:nvSpPr>
          <p:cNvPr id="14" name="object 14"/>
          <p:cNvSpPr/>
          <p:nvPr/>
        </p:nvSpPr>
        <p:spPr>
          <a:xfrm>
            <a:off x="6178608" y="4426904"/>
            <a:ext cx="1104194" cy="0"/>
          </a:xfrm>
          <a:custGeom>
            <a:avLst/>
            <a:gdLst/>
            <a:ahLst/>
            <a:cxnLst/>
            <a:rect l="l" t="t" r="r" b="b"/>
            <a:pathLst>
              <a:path w="912495">
                <a:moveTo>
                  <a:pt x="0" y="0"/>
                </a:moveTo>
                <a:lnTo>
                  <a:pt x="912406" y="0"/>
                </a:lnTo>
              </a:path>
            </a:pathLst>
          </a:custGeom>
          <a:ln w="35712">
            <a:solidFill>
              <a:srgbClr val="FDE8F1"/>
            </a:solidFill>
          </a:ln>
        </p:spPr>
        <p:txBody>
          <a:bodyPr wrap="square" lIns="0" tIns="0" rIns="0" bIns="0" rtlCol="0"/>
          <a:lstStyle/>
          <a:p>
            <a:endParaRPr/>
          </a:p>
        </p:txBody>
      </p:sp>
      <p:sp>
        <p:nvSpPr>
          <p:cNvPr id="15" name="object 15"/>
          <p:cNvSpPr/>
          <p:nvPr/>
        </p:nvSpPr>
        <p:spPr>
          <a:xfrm>
            <a:off x="6178608" y="4415452"/>
            <a:ext cx="1104194" cy="23213"/>
          </a:xfrm>
          <a:custGeom>
            <a:avLst/>
            <a:gdLst/>
            <a:ahLst/>
            <a:cxnLst/>
            <a:rect l="l" t="t" r="r" b="b"/>
            <a:pathLst>
              <a:path w="912495" h="36195">
                <a:moveTo>
                  <a:pt x="-24889" y="-18791"/>
                </a:moveTo>
                <a:lnTo>
                  <a:pt x="883137" y="-18882"/>
                </a:lnTo>
                <a:lnTo>
                  <a:pt x="883140" y="17001"/>
                </a:lnTo>
                <a:lnTo>
                  <a:pt x="-24885" y="17092"/>
                </a:lnTo>
                <a:lnTo>
                  <a:pt x="-24889" y="-18791"/>
                </a:lnTo>
              </a:path>
            </a:pathLst>
          </a:custGeom>
          <a:ln w="7362">
            <a:solidFill>
              <a:srgbClr val="00AEEF"/>
            </a:solidFill>
          </a:ln>
        </p:spPr>
        <p:txBody>
          <a:bodyPr wrap="square" lIns="0" tIns="0" rIns="0" bIns="0" rtlCol="0"/>
          <a:lstStyle/>
          <a:p>
            <a:endParaRPr/>
          </a:p>
        </p:txBody>
      </p:sp>
      <p:sp>
        <p:nvSpPr>
          <p:cNvPr id="16" name="object 16"/>
          <p:cNvSpPr/>
          <p:nvPr/>
        </p:nvSpPr>
        <p:spPr>
          <a:xfrm>
            <a:off x="1545720" y="1499312"/>
            <a:ext cx="6079607" cy="1136213"/>
          </a:xfrm>
          <a:custGeom>
            <a:avLst/>
            <a:gdLst/>
            <a:ahLst/>
            <a:cxnLst/>
            <a:rect l="l" t="t" r="r" b="b"/>
            <a:pathLst>
              <a:path w="5024120" h="1771650">
                <a:moveTo>
                  <a:pt x="0" y="0"/>
                </a:moveTo>
                <a:lnTo>
                  <a:pt x="5023993" y="0"/>
                </a:lnTo>
                <a:lnTo>
                  <a:pt x="5023993" y="1771523"/>
                </a:lnTo>
                <a:lnTo>
                  <a:pt x="0" y="1771523"/>
                </a:lnTo>
                <a:lnTo>
                  <a:pt x="0" y="0"/>
                </a:lnTo>
                <a:close/>
              </a:path>
            </a:pathLst>
          </a:custGeom>
          <a:solidFill>
            <a:srgbClr val="E3F2E7"/>
          </a:solidFill>
        </p:spPr>
        <p:txBody>
          <a:bodyPr wrap="square" lIns="0" tIns="0" rIns="0" bIns="0" rtlCol="0"/>
          <a:lstStyle/>
          <a:p>
            <a:endParaRPr/>
          </a:p>
        </p:txBody>
      </p:sp>
      <p:sp>
        <p:nvSpPr>
          <p:cNvPr id="17" name="object 17"/>
          <p:cNvSpPr/>
          <p:nvPr/>
        </p:nvSpPr>
        <p:spPr>
          <a:xfrm>
            <a:off x="2044951" y="1720070"/>
            <a:ext cx="1906843" cy="832431"/>
          </a:xfrm>
          <a:prstGeom prst="rect">
            <a:avLst/>
          </a:prstGeom>
          <a:blipFill>
            <a:blip r:embed="rId4" cstate="print"/>
            <a:stretch>
              <a:fillRect/>
            </a:stretch>
          </a:blipFill>
        </p:spPr>
        <p:txBody>
          <a:bodyPr wrap="square" lIns="0" tIns="0" rIns="0" bIns="0" rtlCol="0"/>
          <a:lstStyle/>
          <a:p>
            <a:endParaRPr/>
          </a:p>
        </p:txBody>
      </p:sp>
      <p:sp>
        <p:nvSpPr>
          <p:cNvPr id="18" name="object 18"/>
          <p:cNvSpPr/>
          <p:nvPr/>
        </p:nvSpPr>
        <p:spPr>
          <a:xfrm>
            <a:off x="4712357" y="1545550"/>
            <a:ext cx="1966852" cy="1023625"/>
          </a:xfrm>
          <a:prstGeom prst="rect">
            <a:avLst/>
          </a:prstGeom>
          <a:blipFill>
            <a:blip r:embed="rId5" cstate="print"/>
            <a:stretch>
              <a:fillRect/>
            </a:stretch>
          </a:blipFill>
        </p:spPr>
        <p:txBody>
          <a:bodyPr wrap="square" lIns="0" tIns="0" rIns="0" bIns="0" rtlCol="0"/>
          <a:lstStyle/>
          <a:p>
            <a:endParaRPr/>
          </a:p>
        </p:txBody>
      </p:sp>
      <p:sp>
        <p:nvSpPr>
          <p:cNvPr id="19" name="object 19"/>
          <p:cNvSpPr txBox="1"/>
          <p:nvPr/>
        </p:nvSpPr>
        <p:spPr>
          <a:xfrm>
            <a:off x="1521131" y="2658167"/>
            <a:ext cx="6116491" cy="879728"/>
          </a:xfrm>
          <a:prstGeom prst="rect">
            <a:avLst/>
          </a:prstGeom>
        </p:spPr>
        <p:txBody>
          <a:bodyPr vert="horz" wrap="square" lIns="0" tIns="0" rIns="0" bIns="0" rtlCol="0">
            <a:spAutoFit/>
          </a:bodyPr>
          <a:lstStyle/>
          <a:p>
            <a:pPr marL="1161415">
              <a:lnSpc>
                <a:spcPct val="100000"/>
              </a:lnSpc>
              <a:tabLst>
                <a:tab pos="3447415" algn="l"/>
              </a:tabLst>
            </a:pPr>
            <a:r>
              <a:rPr sz="800" b="1" spc="-5" dirty="0">
                <a:solidFill>
                  <a:srgbClr val="231F20"/>
                </a:solidFill>
                <a:latin typeface="Arial"/>
                <a:cs typeface="Arial"/>
              </a:rPr>
              <a:t>Fig.</a:t>
            </a:r>
            <a:r>
              <a:rPr sz="800" b="1" spc="5" dirty="0">
                <a:solidFill>
                  <a:srgbClr val="231F20"/>
                </a:solidFill>
                <a:latin typeface="Arial"/>
                <a:cs typeface="Arial"/>
              </a:rPr>
              <a:t> </a:t>
            </a:r>
            <a:r>
              <a:rPr sz="800" b="1" spc="-5" dirty="0">
                <a:solidFill>
                  <a:srgbClr val="231F20"/>
                </a:solidFill>
                <a:latin typeface="Arial"/>
                <a:cs typeface="Arial"/>
              </a:rPr>
              <a:t>36.17	Fig.</a:t>
            </a:r>
            <a:r>
              <a:rPr sz="800" b="1" spc="-90" dirty="0">
                <a:solidFill>
                  <a:srgbClr val="231F20"/>
                </a:solidFill>
                <a:latin typeface="Arial"/>
                <a:cs typeface="Arial"/>
              </a:rPr>
              <a:t> </a:t>
            </a:r>
            <a:r>
              <a:rPr sz="800" b="1" spc="-5" dirty="0">
                <a:solidFill>
                  <a:srgbClr val="231F20"/>
                </a:solidFill>
                <a:latin typeface="Arial"/>
                <a:cs typeface="Arial"/>
              </a:rPr>
              <a:t>36.18</a:t>
            </a:r>
            <a:endParaRPr sz="800">
              <a:latin typeface="Arial"/>
              <a:cs typeface="Arial"/>
            </a:endParaRPr>
          </a:p>
          <a:p>
            <a:pPr>
              <a:lnSpc>
                <a:spcPct val="100000"/>
              </a:lnSpc>
              <a:spcBef>
                <a:spcPts val="15"/>
              </a:spcBef>
            </a:pPr>
            <a:endParaRPr sz="750">
              <a:latin typeface="Times New Roman"/>
              <a:cs typeface="Times New Roman"/>
            </a:endParaRPr>
          </a:p>
          <a:p>
            <a:pPr marL="12700" marR="5080" indent="228600" algn="just">
              <a:lnSpc>
                <a:spcPct val="100000"/>
              </a:lnSpc>
            </a:pPr>
            <a:r>
              <a:rPr sz="1000" dirty="0">
                <a:solidFill>
                  <a:srgbClr val="231F20"/>
                </a:solidFill>
                <a:latin typeface="Times New Roman"/>
                <a:cs typeface="Times New Roman"/>
              </a:rPr>
              <a:t>One disadvantage of a capacitor-start motor having magnetic switch lies in the possibility that  slight</a:t>
            </a:r>
            <a:r>
              <a:rPr sz="1000" spc="-25" dirty="0">
                <a:solidFill>
                  <a:srgbClr val="231F20"/>
                </a:solidFill>
                <a:latin typeface="Times New Roman"/>
                <a:cs typeface="Times New Roman"/>
              </a:rPr>
              <a:t> </a:t>
            </a:r>
            <a:r>
              <a:rPr sz="1000" dirty="0">
                <a:solidFill>
                  <a:srgbClr val="231F20"/>
                </a:solidFill>
                <a:latin typeface="Times New Roman"/>
                <a:cs typeface="Times New Roman"/>
              </a:rPr>
              <a:t>overloads</a:t>
            </a:r>
            <a:r>
              <a:rPr sz="1000" spc="-25" dirty="0">
                <a:solidFill>
                  <a:srgbClr val="231F20"/>
                </a:solidFill>
                <a:latin typeface="Times New Roman"/>
                <a:cs typeface="Times New Roman"/>
              </a:rPr>
              <a:t> </a:t>
            </a:r>
            <a:r>
              <a:rPr sz="1000" dirty="0">
                <a:solidFill>
                  <a:srgbClr val="231F20"/>
                </a:solidFill>
                <a:latin typeface="Times New Roman"/>
                <a:cs typeface="Times New Roman"/>
              </a:rPr>
              <a:t>may</a:t>
            </a:r>
            <a:r>
              <a:rPr sz="1000" spc="-25" dirty="0">
                <a:solidFill>
                  <a:srgbClr val="231F20"/>
                </a:solidFill>
                <a:latin typeface="Times New Roman"/>
                <a:cs typeface="Times New Roman"/>
              </a:rPr>
              <a:t> </a:t>
            </a:r>
            <a:r>
              <a:rPr sz="1000" dirty="0">
                <a:solidFill>
                  <a:srgbClr val="231F20"/>
                </a:solidFill>
                <a:latin typeface="Times New Roman"/>
                <a:cs typeface="Times New Roman"/>
              </a:rPr>
              <a:t>operate</a:t>
            </a:r>
            <a:r>
              <a:rPr sz="1000" spc="-25" dirty="0">
                <a:solidFill>
                  <a:srgbClr val="231F20"/>
                </a:solidFill>
                <a:latin typeface="Times New Roman"/>
                <a:cs typeface="Times New Roman"/>
              </a:rPr>
              <a:t> </a:t>
            </a:r>
            <a:r>
              <a:rPr sz="1000" dirty="0">
                <a:solidFill>
                  <a:srgbClr val="231F20"/>
                </a:solidFill>
                <a:latin typeface="Times New Roman"/>
                <a:cs typeface="Times New Roman"/>
              </a:rPr>
              <a:t>the</a:t>
            </a:r>
            <a:r>
              <a:rPr sz="1000" spc="-25" dirty="0">
                <a:solidFill>
                  <a:srgbClr val="231F20"/>
                </a:solidFill>
                <a:latin typeface="Times New Roman"/>
                <a:cs typeface="Times New Roman"/>
              </a:rPr>
              <a:t> </a:t>
            </a:r>
            <a:r>
              <a:rPr sz="1000" dirty="0">
                <a:solidFill>
                  <a:srgbClr val="231F20"/>
                </a:solidFill>
                <a:latin typeface="Times New Roman"/>
                <a:cs typeface="Times New Roman"/>
              </a:rPr>
              <a:t>plunger</a:t>
            </a:r>
            <a:r>
              <a:rPr sz="1000" spc="-25" dirty="0">
                <a:solidFill>
                  <a:srgbClr val="231F20"/>
                </a:solidFill>
                <a:latin typeface="Times New Roman"/>
                <a:cs typeface="Times New Roman"/>
              </a:rPr>
              <a:t> </a:t>
            </a:r>
            <a:r>
              <a:rPr sz="1000" dirty="0">
                <a:solidFill>
                  <a:srgbClr val="231F20"/>
                </a:solidFill>
                <a:latin typeface="Times New Roman"/>
                <a:cs typeface="Times New Roman"/>
              </a:rPr>
              <a:t>thereby</a:t>
            </a:r>
            <a:r>
              <a:rPr sz="1000" spc="-25" dirty="0">
                <a:solidFill>
                  <a:srgbClr val="231F20"/>
                </a:solidFill>
                <a:latin typeface="Times New Roman"/>
                <a:cs typeface="Times New Roman"/>
              </a:rPr>
              <a:t> </a:t>
            </a:r>
            <a:r>
              <a:rPr sz="1000" dirty="0">
                <a:solidFill>
                  <a:srgbClr val="231F20"/>
                </a:solidFill>
                <a:latin typeface="Times New Roman"/>
                <a:cs typeface="Times New Roman"/>
              </a:rPr>
              <a:t>connecting</a:t>
            </a:r>
            <a:r>
              <a:rPr sz="1000" spc="-25" dirty="0">
                <a:solidFill>
                  <a:srgbClr val="231F20"/>
                </a:solidFill>
                <a:latin typeface="Times New Roman"/>
                <a:cs typeface="Times New Roman"/>
              </a:rPr>
              <a:t> </a:t>
            </a:r>
            <a:r>
              <a:rPr sz="1000" dirty="0">
                <a:solidFill>
                  <a:srgbClr val="231F20"/>
                </a:solidFill>
                <a:latin typeface="Times New Roman"/>
                <a:cs typeface="Times New Roman"/>
              </a:rPr>
              <a:t>the</a:t>
            </a:r>
            <a:r>
              <a:rPr sz="1000" spc="-25" dirty="0">
                <a:solidFill>
                  <a:srgbClr val="231F20"/>
                </a:solidFill>
                <a:latin typeface="Times New Roman"/>
                <a:cs typeface="Times New Roman"/>
              </a:rPr>
              <a:t> </a:t>
            </a:r>
            <a:r>
              <a:rPr sz="1000" dirty="0">
                <a:solidFill>
                  <a:srgbClr val="231F20"/>
                </a:solidFill>
                <a:latin typeface="Times New Roman"/>
                <a:cs typeface="Times New Roman"/>
              </a:rPr>
              <a:t>starting</a:t>
            </a:r>
            <a:r>
              <a:rPr sz="1000" spc="-25" dirty="0">
                <a:solidFill>
                  <a:srgbClr val="231F20"/>
                </a:solidFill>
                <a:latin typeface="Times New Roman"/>
                <a:cs typeface="Times New Roman"/>
              </a:rPr>
              <a:t> </a:t>
            </a:r>
            <a:r>
              <a:rPr sz="1000" dirty="0">
                <a:solidFill>
                  <a:srgbClr val="231F20"/>
                </a:solidFill>
                <a:latin typeface="Times New Roman"/>
                <a:cs typeface="Times New Roman"/>
              </a:rPr>
              <a:t>winding</a:t>
            </a:r>
            <a:r>
              <a:rPr sz="1000" spc="-25" dirty="0">
                <a:solidFill>
                  <a:srgbClr val="231F20"/>
                </a:solidFill>
                <a:latin typeface="Times New Roman"/>
                <a:cs typeface="Times New Roman"/>
              </a:rPr>
              <a:t> </a:t>
            </a:r>
            <a:r>
              <a:rPr sz="1000" dirty="0">
                <a:solidFill>
                  <a:srgbClr val="231F20"/>
                </a:solidFill>
                <a:latin typeface="Times New Roman"/>
                <a:cs typeface="Times New Roman"/>
              </a:rPr>
              <a:t>circuit</a:t>
            </a:r>
            <a:r>
              <a:rPr sz="1000" spc="-25" dirty="0">
                <a:solidFill>
                  <a:srgbClr val="231F20"/>
                </a:solidFill>
                <a:latin typeface="Times New Roman"/>
                <a:cs typeface="Times New Roman"/>
              </a:rPr>
              <a:t> </a:t>
            </a:r>
            <a:r>
              <a:rPr sz="1000" dirty="0">
                <a:solidFill>
                  <a:srgbClr val="231F20"/>
                </a:solidFill>
                <a:latin typeface="Times New Roman"/>
                <a:cs typeface="Times New Roman"/>
              </a:rPr>
              <a:t>to</a:t>
            </a:r>
            <a:r>
              <a:rPr sz="1000" spc="-25" dirty="0">
                <a:solidFill>
                  <a:srgbClr val="231F20"/>
                </a:solidFill>
                <a:latin typeface="Times New Roman"/>
                <a:cs typeface="Times New Roman"/>
              </a:rPr>
              <a:t> </a:t>
            </a:r>
            <a:r>
              <a:rPr sz="1000" dirty="0">
                <a:solidFill>
                  <a:srgbClr val="231F20"/>
                </a:solidFill>
                <a:latin typeface="Times New Roman"/>
                <a:cs typeface="Times New Roman"/>
              </a:rPr>
              <a:t>the</a:t>
            </a:r>
            <a:r>
              <a:rPr sz="1000" spc="-25" dirty="0">
                <a:solidFill>
                  <a:srgbClr val="231F20"/>
                </a:solidFill>
                <a:latin typeface="Times New Roman"/>
                <a:cs typeface="Times New Roman"/>
              </a:rPr>
              <a:t> </a:t>
            </a:r>
            <a:r>
              <a:rPr sz="1000" dirty="0">
                <a:solidFill>
                  <a:srgbClr val="231F20"/>
                </a:solidFill>
                <a:latin typeface="Times New Roman"/>
                <a:cs typeface="Times New Roman"/>
              </a:rPr>
              <a:t>sup-  </a:t>
            </a:r>
            <a:r>
              <a:rPr sz="1000" spc="-15" dirty="0">
                <a:solidFill>
                  <a:srgbClr val="231F20"/>
                </a:solidFill>
                <a:latin typeface="Times New Roman"/>
                <a:cs typeface="Times New Roman"/>
              </a:rPr>
              <a:t>ply.</a:t>
            </a:r>
            <a:r>
              <a:rPr sz="1000" spc="175" dirty="0">
                <a:solidFill>
                  <a:srgbClr val="231F20"/>
                </a:solidFill>
                <a:latin typeface="Times New Roman"/>
                <a:cs typeface="Times New Roman"/>
              </a:rPr>
              <a:t> </a:t>
            </a:r>
            <a:r>
              <a:rPr sz="1000" dirty="0">
                <a:solidFill>
                  <a:srgbClr val="231F20"/>
                </a:solidFill>
                <a:latin typeface="Times New Roman"/>
                <a:cs typeface="Times New Roman"/>
              </a:rPr>
              <a:t>Since</a:t>
            </a:r>
            <a:r>
              <a:rPr sz="1000" spc="-40" dirty="0">
                <a:solidFill>
                  <a:srgbClr val="231F20"/>
                </a:solidFill>
                <a:latin typeface="Times New Roman"/>
                <a:cs typeface="Times New Roman"/>
              </a:rPr>
              <a:t> </a:t>
            </a:r>
            <a:r>
              <a:rPr sz="1000" dirty="0">
                <a:solidFill>
                  <a:srgbClr val="231F20"/>
                </a:solidFill>
                <a:latin typeface="Times New Roman"/>
                <a:cs typeface="Times New Roman"/>
              </a:rPr>
              <a:t>this</a:t>
            </a:r>
            <a:r>
              <a:rPr sz="1000" spc="-40" dirty="0">
                <a:solidFill>
                  <a:srgbClr val="231F20"/>
                </a:solidFill>
                <a:latin typeface="Times New Roman"/>
                <a:cs typeface="Times New Roman"/>
              </a:rPr>
              <a:t> </a:t>
            </a:r>
            <a:r>
              <a:rPr sz="1000" dirty="0">
                <a:solidFill>
                  <a:srgbClr val="231F20"/>
                </a:solidFill>
                <a:latin typeface="Times New Roman"/>
                <a:cs typeface="Times New Roman"/>
              </a:rPr>
              <a:t>winding</a:t>
            </a:r>
            <a:r>
              <a:rPr sz="1000" spc="-40" dirty="0">
                <a:solidFill>
                  <a:srgbClr val="231F20"/>
                </a:solidFill>
                <a:latin typeface="Times New Roman"/>
                <a:cs typeface="Times New Roman"/>
              </a:rPr>
              <a:t> </a:t>
            </a:r>
            <a:r>
              <a:rPr sz="1000" dirty="0">
                <a:solidFill>
                  <a:srgbClr val="231F20"/>
                </a:solidFill>
                <a:latin typeface="Times New Roman"/>
                <a:cs typeface="Times New Roman"/>
              </a:rPr>
              <a:t>is</a:t>
            </a:r>
            <a:r>
              <a:rPr sz="1000" spc="-40" dirty="0">
                <a:solidFill>
                  <a:srgbClr val="231F20"/>
                </a:solidFill>
                <a:latin typeface="Times New Roman"/>
                <a:cs typeface="Times New Roman"/>
              </a:rPr>
              <a:t> </a:t>
            </a:r>
            <a:r>
              <a:rPr sz="1000" dirty="0">
                <a:solidFill>
                  <a:srgbClr val="231F20"/>
                </a:solidFill>
                <a:latin typeface="Times New Roman"/>
                <a:cs typeface="Times New Roman"/>
              </a:rPr>
              <a:t>designed</a:t>
            </a:r>
            <a:r>
              <a:rPr sz="1000" spc="-40" dirty="0">
                <a:solidFill>
                  <a:srgbClr val="231F20"/>
                </a:solidFill>
                <a:latin typeface="Times New Roman"/>
                <a:cs typeface="Times New Roman"/>
              </a:rPr>
              <a:t> </a:t>
            </a:r>
            <a:r>
              <a:rPr sz="1000" dirty="0">
                <a:solidFill>
                  <a:srgbClr val="231F20"/>
                </a:solidFill>
                <a:latin typeface="Times New Roman"/>
                <a:cs typeface="Times New Roman"/>
              </a:rPr>
              <a:t>to</a:t>
            </a:r>
            <a:r>
              <a:rPr sz="1000" spc="-40" dirty="0">
                <a:solidFill>
                  <a:srgbClr val="231F20"/>
                </a:solidFill>
                <a:latin typeface="Times New Roman"/>
                <a:cs typeface="Times New Roman"/>
              </a:rPr>
              <a:t> </a:t>
            </a:r>
            <a:r>
              <a:rPr sz="1000" dirty="0">
                <a:solidFill>
                  <a:srgbClr val="231F20"/>
                </a:solidFill>
                <a:latin typeface="Times New Roman"/>
                <a:cs typeface="Times New Roman"/>
              </a:rPr>
              <a:t>operate</a:t>
            </a:r>
            <a:r>
              <a:rPr sz="1000" spc="-40" dirty="0">
                <a:solidFill>
                  <a:srgbClr val="231F20"/>
                </a:solidFill>
                <a:latin typeface="Times New Roman"/>
                <a:cs typeface="Times New Roman"/>
              </a:rPr>
              <a:t> </a:t>
            </a:r>
            <a:r>
              <a:rPr sz="1000" dirty="0">
                <a:solidFill>
                  <a:srgbClr val="231F20"/>
                </a:solidFill>
                <a:latin typeface="Times New Roman"/>
                <a:cs typeface="Times New Roman"/>
              </a:rPr>
              <a:t>for</a:t>
            </a:r>
            <a:r>
              <a:rPr sz="1000" spc="-40" dirty="0">
                <a:solidFill>
                  <a:srgbClr val="231F20"/>
                </a:solidFill>
                <a:latin typeface="Times New Roman"/>
                <a:cs typeface="Times New Roman"/>
              </a:rPr>
              <a:t> </a:t>
            </a:r>
            <a:r>
              <a:rPr sz="1000" dirty="0">
                <a:solidFill>
                  <a:srgbClr val="231F20"/>
                </a:solidFill>
                <a:latin typeface="Times New Roman"/>
                <a:cs typeface="Times New Roman"/>
              </a:rPr>
              <a:t>very</a:t>
            </a:r>
            <a:r>
              <a:rPr sz="1000" spc="-40" dirty="0">
                <a:solidFill>
                  <a:srgbClr val="231F20"/>
                </a:solidFill>
                <a:latin typeface="Times New Roman"/>
                <a:cs typeface="Times New Roman"/>
              </a:rPr>
              <a:t> </a:t>
            </a:r>
            <a:r>
              <a:rPr sz="1000" dirty="0">
                <a:solidFill>
                  <a:srgbClr val="231F20"/>
                </a:solidFill>
                <a:latin typeface="Times New Roman"/>
                <a:cs typeface="Times New Roman"/>
              </a:rPr>
              <a:t>short</a:t>
            </a:r>
            <a:r>
              <a:rPr sz="1000" spc="-40" dirty="0">
                <a:solidFill>
                  <a:srgbClr val="231F20"/>
                </a:solidFill>
                <a:latin typeface="Times New Roman"/>
                <a:cs typeface="Times New Roman"/>
              </a:rPr>
              <a:t> </a:t>
            </a:r>
            <a:r>
              <a:rPr sz="1000" dirty="0">
                <a:solidFill>
                  <a:srgbClr val="231F20"/>
                </a:solidFill>
                <a:latin typeface="Times New Roman"/>
                <a:cs typeface="Times New Roman"/>
              </a:rPr>
              <a:t>periods</a:t>
            </a:r>
            <a:r>
              <a:rPr sz="1000" spc="-40" dirty="0">
                <a:solidFill>
                  <a:srgbClr val="231F20"/>
                </a:solidFill>
                <a:latin typeface="Times New Roman"/>
                <a:cs typeface="Times New Roman"/>
              </a:rPr>
              <a:t> </a:t>
            </a:r>
            <a:r>
              <a:rPr sz="1000" dirty="0">
                <a:solidFill>
                  <a:srgbClr val="231F20"/>
                </a:solidFill>
                <a:latin typeface="Times New Roman"/>
                <a:cs typeface="Times New Roman"/>
              </a:rPr>
              <a:t>(3</a:t>
            </a:r>
            <a:r>
              <a:rPr sz="1000" spc="-40" dirty="0">
                <a:solidFill>
                  <a:srgbClr val="231F20"/>
                </a:solidFill>
                <a:latin typeface="Times New Roman"/>
                <a:cs typeface="Times New Roman"/>
              </a:rPr>
              <a:t> </a:t>
            </a:r>
            <a:r>
              <a:rPr sz="1000" dirty="0">
                <a:solidFill>
                  <a:srgbClr val="231F20"/>
                </a:solidFill>
                <a:latin typeface="Times New Roman"/>
                <a:cs typeface="Times New Roman"/>
              </a:rPr>
              <a:t>seconds</a:t>
            </a:r>
            <a:r>
              <a:rPr sz="1000" spc="-40" dirty="0">
                <a:solidFill>
                  <a:srgbClr val="231F20"/>
                </a:solidFill>
                <a:latin typeface="Times New Roman"/>
                <a:cs typeface="Times New Roman"/>
              </a:rPr>
              <a:t> </a:t>
            </a:r>
            <a:r>
              <a:rPr sz="1000" dirty="0">
                <a:solidFill>
                  <a:srgbClr val="231F20"/>
                </a:solidFill>
                <a:latin typeface="Times New Roman"/>
                <a:cs typeface="Times New Roman"/>
              </a:rPr>
              <a:t>or</a:t>
            </a:r>
            <a:r>
              <a:rPr sz="1000" spc="-40" dirty="0">
                <a:solidFill>
                  <a:srgbClr val="231F20"/>
                </a:solidFill>
                <a:latin typeface="Times New Roman"/>
                <a:cs typeface="Times New Roman"/>
              </a:rPr>
              <a:t> </a:t>
            </a:r>
            <a:r>
              <a:rPr sz="1000" dirty="0">
                <a:solidFill>
                  <a:srgbClr val="231F20"/>
                </a:solidFill>
                <a:latin typeface="Times New Roman"/>
                <a:cs typeface="Times New Roman"/>
              </a:rPr>
              <a:t>less)</a:t>
            </a:r>
            <a:r>
              <a:rPr sz="1000" spc="-40" dirty="0">
                <a:solidFill>
                  <a:srgbClr val="231F20"/>
                </a:solidFill>
                <a:latin typeface="Times New Roman"/>
                <a:cs typeface="Times New Roman"/>
              </a:rPr>
              <a:t> </a:t>
            </a:r>
            <a:r>
              <a:rPr sz="1000" dirty="0">
                <a:solidFill>
                  <a:srgbClr val="231F20"/>
                </a:solidFill>
                <a:latin typeface="Times New Roman"/>
                <a:cs typeface="Times New Roman"/>
              </a:rPr>
              <a:t>it</a:t>
            </a:r>
            <a:r>
              <a:rPr sz="1000" spc="-40" dirty="0">
                <a:solidFill>
                  <a:srgbClr val="231F20"/>
                </a:solidFill>
                <a:latin typeface="Times New Roman"/>
                <a:cs typeface="Times New Roman"/>
              </a:rPr>
              <a:t> </a:t>
            </a:r>
            <a:r>
              <a:rPr sz="1000" dirty="0">
                <a:solidFill>
                  <a:srgbClr val="231F20"/>
                </a:solidFill>
                <a:latin typeface="Times New Roman"/>
                <a:cs typeface="Times New Roman"/>
              </a:rPr>
              <a:t>is</a:t>
            </a:r>
            <a:r>
              <a:rPr sz="1000" spc="-40" dirty="0">
                <a:solidFill>
                  <a:srgbClr val="231F20"/>
                </a:solidFill>
                <a:latin typeface="Times New Roman"/>
                <a:cs typeface="Times New Roman"/>
              </a:rPr>
              <a:t> </a:t>
            </a:r>
            <a:r>
              <a:rPr sz="1000" dirty="0">
                <a:solidFill>
                  <a:srgbClr val="231F20"/>
                </a:solidFill>
                <a:latin typeface="Times New Roman"/>
                <a:cs typeface="Times New Roman"/>
              </a:rPr>
              <a:t>likely</a:t>
            </a:r>
            <a:r>
              <a:rPr sz="1000" spc="-40" dirty="0">
                <a:solidFill>
                  <a:srgbClr val="231F20"/>
                </a:solidFill>
                <a:latin typeface="Times New Roman"/>
                <a:cs typeface="Times New Roman"/>
              </a:rPr>
              <a:t> </a:t>
            </a:r>
            <a:r>
              <a:rPr sz="1000" dirty="0">
                <a:solidFill>
                  <a:srgbClr val="231F20"/>
                </a:solidFill>
                <a:latin typeface="Times New Roman"/>
                <a:cs typeface="Times New Roman"/>
              </a:rPr>
              <a:t>to  be burnt</a:t>
            </a:r>
            <a:r>
              <a:rPr sz="1000" spc="-130" dirty="0">
                <a:solidFill>
                  <a:srgbClr val="231F20"/>
                </a:solidFill>
                <a:latin typeface="Times New Roman"/>
                <a:cs typeface="Times New Roman"/>
              </a:rPr>
              <a:t> </a:t>
            </a:r>
            <a:r>
              <a:rPr sz="1000" dirty="0">
                <a:solidFill>
                  <a:srgbClr val="231F20"/>
                </a:solidFill>
                <a:latin typeface="Times New Roman"/>
                <a:cs typeface="Times New Roman"/>
              </a:rPr>
              <a:t>out.</a:t>
            </a:r>
            <a:endParaRPr sz="1000">
              <a:latin typeface="Times New Roman"/>
              <a:cs typeface="Times New Roman"/>
            </a:endParaRPr>
          </a:p>
          <a:p>
            <a:pPr marL="241300">
              <a:lnSpc>
                <a:spcPct val="100000"/>
              </a:lnSpc>
              <a:spcBef>
                <a:spcPts val="190"/>
              </a:spcBef>
              <a:tabLst>
                <a:tab pos="469265" algn="l"/>
              </a:tabLst>
            </a:pPr>
            <a:r>
              <a:rPr sz="1000" b="1" spc="-5" dirty="0">
                <a:solidFill>
                  <a:srgbClr val="EC008C"/>
                </a:solidFill>
                <a:latin typeface="Times New Roman"/>
                <a:cs typeface="Times New Roman"/>
              </a:rPr>
              <a:t>5.	</a:t>
            </a:r>
            <a:r>
              <a:rPr sz="1000" b="1" spc="-20" dirty="0">
                <a:solidFill>
                  <a:srgbClr val="EC008C"/>
                </a:solidFill>
                <a:latin typeface="Times New Roman"/>
                <a:cs typeface="Times New Roman"/>
              </a:rPr>
              <a:t>Two-voltage, </a:t>
            </a:r>
            <a:r>
              <a:rPr sz="1000" b="1" spc="-10" dirty="0">
                <a:solidFill>
                  <a:srgbClr val="EC008C"/>
                </a:solidFill>
                <a:latin typeface="Times New Roman"/>
                <a:cs typeface="Times New Roman"/>
              </a:rPr>
              <a:t>non-reversible</a:t>
            </a:r>
            <a:r>
              <a:rPr sz="1000" b="1" spc="185" dirty="0">
                <a:solidFill>
                  <a:srgbClr val="EC008C"/>
                </a:solidFill>
                <a:latin typeface="Times New Roman"/>
                <a:cs typeface="Times New Roman"/>
              </a:rPr>
              <a:t> </a:t>
            </a:r>
            <a:r>
              <a:rPr sz="1000" b="1" spc="-25" dirty="0">
                <a:solidFill>
                  <a:srgbClr val="EC008C"/>
                </a:solidFill>
                <a:latin typeface="Times New Roman"/>
                <a:cs typeface="Times New Roman"/>
              </a:rPr>
              <a:t>Type</a:t>
            </a:r>
            <a:endParaRPr sz="1000">
              <a:latin typeface="Times New Roman"/>
              <a:cs typeface="Times New Roman"/>
            </a:endParaRPr>
          </a:p>
        </p:txBody>
      </p:sp>
      <p:sp>
        <p:nvSpPr>
          <p:cNvPr id="20" name="object 20"/>
          <p:cNvSpPr/>
          <p:nvPr/>
        </p:nvSpPr>
        <p:spPr>
          <a:xfrm>
            <a:off x="7960648" y="5880608"/>
            <a:ext cx="676963" cy="358783"/>
          </a:xfrm>
          <a:custGeom>
            <a:avLst/>
            <a:gdLst/>
            <a:ahLst/>
            <a:cxnLst/>
            <a:rect l="l" t="t" r="r" b="b"/>
            <a:pathLst>
              <a:path w="559434" h="559434">
                <a:moveTo>
                  <a:pt x="279409" y="0"/>
                </a:moveTo>
                <a:lnTo>
                  <a:pt x="234190" y="3668"/>
                </a:lnTo>
                <a:lnTo>
                  <a:pt x="191257" y="14283"/>
                </a:lnTo>
                <a:lnTo>
                  <a:pt x="151191" y="31264"/>
                </a:lnTo>
                <a:lnTo>
                  <a:pt x="114577" y="54028"/>
                </a:lnTo>
                <a:lnTo>
                  <a:pt x="81996" y="81991"/>
                </a:lnTo>
                <a:lnTo>
                  <a:pt x="54031" y="114571"/>
                </a:lnTo>
                <a:lnTo>
                  <a:pt x="31267" y="151186"/>
                </a:lnTo>
                <a:lnTo>
                  <a:pt x="14285" y="191252"/>
                </a:lnTo>
                <a:lnTo>
                  <a:pt x="3668" y="234187"/>
                </a:lnTo>
                <a:lnTo>
                  <a:pt x="0" y="279409"/>
                </a:lnTo>
                <a:lnTo>
                  <a:pt x="3668" y="324627"/>
                </a:lnTo>
                <a:lnTo>
                  <a:pt x="14285" y="367561"/>
                </a:lnTo>
                <a:lnTo>
                  <a:pt x="31267" y="407626"/>
                </a:lnTo>
                <a:lnTo>
                  <a:pt x="54031" y="444241"/>
                </a:lnTo>
                <a:lnTo>
                  <a:pt x="81996" y="476822"/>
                </a:lnTo>
                <a:lnTo>
                  <a:pt x="114577" y="504786"/>
                </a:lnTo>
                <a:lnTo>
                  <a:pt x="151191" y="527551"/>
                </a:lnTo>
                <a:lnTo>
                  <a:pt x="191257" y="544533"/>
                </a:lnTo>
                <a:lnTo>
                  <a:pt x="234190" y="555150"/>
                </a:lnTo>
                <a:lnTo>
                  <a:pt x="279409" y="558818"/>
                </a:lnTo>
                <a:lnTo>
                  <a:pt x="324630" y="555150"/>
                </a:lnTo>
                <a:lnTo>
                  <a:pt x="367566" y="544533"/>
                </a:lnTo>
                <a:lnTo>
                  <a:pt x="407632" y="527551"/>
                </a:lnTo>
                <a:lnTo>
                  <a:pt x="444247" y="504786"/>
                </a:lnTo>
                <a:lnTo>
                  <a:pt x="476827" y="476822"/>
                </a:lnTo>
                <a:lnTo>
                  <a:pt x="504790" y="444241"/>
                </a:lnTo>
                <a:lnTo>
                  <a:pt x="527553" y="407626"/>
                </a:lnTo>
                <a:lnTo>
                  <a:pt x="544534" y="367561"/>
                </a:lnTo>
                <a:lnTo>
                  <a:pt x="555150" y="324627"/>
                </a:lnTo>
                <a:lnTo>
                  <a:pt x="558818" y="279409"/>
                </a:lnTo>
                <a:lnTo>
                  <a:pt x="555150" y="234187"/>
                </a:lnTo>
                <a:lnTo>
                  <a:pt x="544534" y="191252"/>
                </a:lnTo>
                <a:lnTo>
                  <a:pt x="527553" y="151186"/>
                </a:lnTo>
                <a:lnTo>
                  <a:pt x="504790" y="114571"/>
                </a:lnTo>
                <a:lnTo>
                  <a:pt x="476827" y="81991"/>
                </a:lnTo>
                <a:lnTo>
                  <a:pt x="444247" y="54028"/>
                </a:lnTo>
                <a:lnTo>
                  <a:pt x="407632" y="31264"/>
                </a:lnTo>
                <a:lnTo>
                  <a:pt x="367566" y="14283"/>
                </a:lnTo>
                <a:lnTo>
                  <a:pt x="324630" y="3668"/>
                </a:lnTo>
                <a:lnTo>
                  <a:pt x="279409" y="0"/>
                </a:lnTo>
                <a:close/>
              </a:path>
            </a:pathLst>
          </a:custGeom>
          <a:solidFill>
            <a:srgbClr val="2E3092"/>
          </a:solidFill>
        </p:spPr>
        <p:txBody>
          <a:bodyPr wrap="square" lIns="0" tIns="0" rIns="0" bIns="0" rtlCol="0"/>
          <a:lstStyle/>
          <a:p>
            <a:endParaRPr/>
          </a:p>
        </p:txBody>
      </p:sp>
      <p:sp>
        <p:nvSpPr>
          <p:cNvPr id="21" name="object 21"/>
          <p:cNvSpPr/>
          <p:nvPr/>
        </p:nvSpPr>
        <p:spPr>
          <a:xfrm>
            <a:off x="8007283" y="5905323"/>
            <a:ext cx="583218" cy="309099"/>
          </a:xfrm>
          <a:custGeom>
            <a:avLst/>
            <a:gdLst/>
            <a:ahLst/>
            <a:cxnLst/>
            <a:rect l="l" t="t" r="r" b="b"/>
            <a:pathLst>
              <a:path w="481965" h="481965">
                <a:moveTo>
                  <a:pt x="240870" y="0"/>
                </a:moveTo>
                <a:lnTo>
                  <a:pt x="192433" y="4908"/>
                </a:lnTo>
                <a:lnTo>
                  <a:pt x="147269" y="18979"/>
                </a:lnTo>
                <a:lnTo>
                  <a:pt x="106360" y="41231"/>
                </a:lnTo>
                <a:lnTo>
                  <a:pt x="70688" y="70683"/>
                </a:lnTo>
                <a:lnTo>
                  <a:pt x="41234" y="106355"/>
                </a:lnTo>
                <a:lnTo>
                  <a:pt x="18981" y="147264"/>
                </a:lnTo>
                <a:lnTo>
                  <a:pt x="4908" y="192429"/>
                </a:lnTo>
                <a:lnTo>
                  <a:pt x="0" y="240870"/>
                </a:lnTo>
                <a:lnTo>
                  <a:pt x="4908" y="289307"/>
                </a:lnTo>
                <a:lnTo>
                  <a:pt x="18981" y="334470"/>
                </a:lnTo>
                <a:lnTo>
                  <a:pt x="41234" y="375379"/>
                </a:lnTo>
                <a:lnTo>
                  <a:pt x="70688" y="411051"/>
                </a:lnTo>
                <a:lnTo>
                  <a:pt x="106360" y="440505"/>
                </a:lnTo>
                <a:lnTo>
                  <a:pt x="147269" y="462759"/>
                </a:lnTo>
                <a:lnTo>
                  <a:pt x="192433" y="476831"/>
                </a:lnTo>
                <a:lnTo>
                  <a:pt x="240870" y="481740"/>
                </a:lnTo>
                <a:lnTo>
                  <a:pt x="289310" y="476831"/>
                </a:lnTo>
                <a:lnTo>
                  <a:pt x="334476" y="462759"/>
                </a:lnTo>
                <a:lnTo>
                  <a:pt x="375385" y="440505"/>
                </a:lnTo>
                <a:lnTo>
                  <a:pt x="411056" y="411051"/>
                </a:lnTo>
                <a:lnTo>
                  <a:pt x="440508" y="375379"/>
                </a:lnTo>
                <a:lnTo>
                  <a:pt x="462760" y="334470"/>
                </a:lnTo>
                <a:lnTo>
                  <a:pt x="476831" y="289307"/>
                </a:lnTo>
                <a:lnTo>
                  <a:pt x="481740" y="240870"/>
                </a:lnTo>
                <a:lnTo>
                  <a:pt x="476831" y="192429"/>
                </a:lnTo>
                <a:lnTo>
                  <a:pt x="462760" y="147264"/>
                </a:lnTo>
                <a:lnTo>
                  <a:pt x="440508" y="106355"/>
                </a:lnTo>
                <a:lnTo>
                  <a:pt x="411056" y="70683"/>
                </a:lnTo>
                <a:lnTo>
                  <a:pt x="375385" y="41231"/>
                </a:lnTo>
                <a:lnTo>
                  <a:pt x="334476" y="18979"/>
                </a:lnTo>
                <a:lnTo>
                  <a:pt x="289310" y="4908"/>
                </a:lnTo>
                <a:lnTo>
                  <a:pt x="240870" y="0"/>
                </a:lnTo>
                <a:close/>
              </a:path>
            </a:pathLst>
          </a:custGeom>
          <a:solidFill>
            <a:srgbClr val="FFFFFF"/>
          </a:solidFill>
        </p:spPr>
        <p:txBody>
          <a:bodyPr wrap="square" lIns="0" tIns="0" rIns="0" bIns="0" rtlCol="0"/>
          <a:lstStyle/>
          <a:p>
            <a:endParaRPr/>
          </a:p>
        </p:txBody>
      </p:sp>
      <p:sp>
        <p:nvSpPr>
          <p:cNvPr id="22" name="object 22"/>
          <p:cNvSpPr/>
          <p:nvPr/>
        </p:nvSpPr>
        <p:spPr>
          <a:xfrm>
            <a:off x="8057805" y="5932099"/>
            <a:ext cx="482557" cy="255750"/>
          </a:xfrm>
          <a:custGeom>
            <a:avLst/>
            <a:gdLst/>
            <a:ahLst/>
            <a:cxnLst/>
            <a:rect l="l" t="t" r="r" b="b"/>
            <a:pathLst>
              <a:path w="398779" h="398779">
                <a:moveTo>
                  <a:pt x="199119" y="0"/>
                </a:moveTo>
                <a:lnTo>
                  <a:pt x="153558" y="5274"/>
                </a:lnTo>
                <a:lnTo>
                  <a:pt x="111684" y="20289"/>
                </a:lnTo>
                <a:lnTo>
                  <a:pt x="74708" y="43836"/>
                </a:lnTo>
                <a:lnTo>
                  <a:pt x="43840" y="74702"/>
                </a:lnTo>
                <a:lnTo>
                  <a:pt x="20291" y="111679"/>
                </a:lnTo>
                <a:lnTo>
                  <a:pt x="5274" y="153554"/>
                </a:lnTo>
                <a:lnTo>
                  <a:pt x="0" y="199119"/>
                </a:lnTo>
                <a:lnTo>
                  <a:pt x="5274" y="244679"/>
                </a:lnTo>
                <a:lnTo>
                  <a:pt x="20291" y="286553"/>
                </a:lnTo>
                <a:lnTo>
                  <a:pt x="43840" y="323530"/>
                </a:lnTo>
                <a:lnTo>
                  <a:pt x="74708" y="354398"/>
                </a:lnTo>
                <a:lnTo>
                  <a:pt x="111684" y="377946"/>
                </a:lnTo>
                <a:lnTo>
                  <a:pt x="153558" y="392963"/>
                </a:lnTo>
                <a:lnTo>
                  <a:pt x="199119" y="398238"/>
                </a:lnTo>
                <a:lnTo>
                  <a:pt x="244683" y="392963"/>
                </a:lnTo>
                <a:lnTo>
                  <a:pt x="286559" y="377946"/>
                </a:lnTo>
                <a:lnTo>
                  <a:pt x="323535" y="354398"/>
                </a:lnTo>
                <a:lnTo>
                  <a:pt x="354402" y="323530"/>
                </a:lnTo>
                <a:lnTo>
                  <a:pt x="377948" y="286553"/>
                </a:lnTo>
                <a:lnTo>
                  <a:pt x="392964" y="244679"/>
                </a:lnTo>
                <a:lnTo>
                  <a:pt x="398238" y="199119"/>
                </a:lnTo>
                <a:lnTo>
                  <a:pt x="392964" y="153554"/>
                </a:lnTo>
                <a:lnTo>
                  <a:pt x="377948" y="111679"/>
                </a:lnTo>
                <a:lnTo>
                  <a:pt x="354402" y="74702"/>
                </a:lnTo>
                <a:lnTo>
                  <a:pt x="323535" y="43836"/>
                </a:lnTo>
                <a:lnTo>
                  <a:pt x="286559" y="20289"/>
                </a:lnTo>
                <a:lnTo>
                  <a:pt x="244683" y="5274"/>
                </a:lnTo>
                <a:lnTo>
                  <a:pt x="199119" y="0"/>
                </a:lnTo>
                <a:close/>
              </a:path>
            </a:pathLst>
          </a:custGeom>
          <a:solidFill>
            <a:srgbClr val="ED1C24"/>
          </a:solidFill>
        </p:spPr>
        <p:txBody>
          <a:bodyPr wrap="square" lIns="0" tIns="0" rIns="0" bIns="0" rtlCol="0"/>
          <a:lstStyle/>
          <a:p>
            <a:endParaRPr/>
          </a:p>
        </p:txBody>
      </p:sp>
      <p:sp>
        <p:nvSpPr>
          <p:cNvPr id="23" name="object 23"/>
          <p:cNvSpPr/>
          <p:nvPr/>
        </p:nvSpPr>
        <p:spPr>
          <a:xfrm>
            <a:off x="8173191" y="6002514"/>
            <a:ext cx="251268" cy="114843"/>
          </a:xfrm>
          <a:custGeom>
            <a:avLst/>
            <a:gdLst/>
            <a:ahLst/>
            <a:cxnLst/>
            <a:rect l="l" t="t" r="r" b="b"/>
            <a:pathLst>
              <a:path w="207645" h="179070">
                <a:moveTo>
                  <a:pt x="0" y="0"/>
                </a:moveTo>
                <a:lnTo>
                  <a:pt x="0" y="178638"/>
                </a:lnTo>
                <a:lnTo>
                  <a:pt x="207543" y="89325"/>
                </a:lnTo>
                <a:lnTo>
                  <a:pt x="0" y="0"/>
                </a:lnTo>
                <a:close/>
              </a:path>
            </a:pathLst>
          </a:custGeom>
          <a:solidFill>
            <a:srgbClr val="FFFFFF"/>
          </a:solidFill>
        </p:spPr>
        <p:txBody>
          <a:bodyPr wrap="square" lIns="0" tIns="0" rIns="0" bIns="0" rtlCol="0"/>
          <a:lstStyle/>
          <a:p>
            <a:endParaRPr/>
          </a:p>
        </p:txBody>
      </p:sp>
      <p:sp>
        <p:nvSpPr>
          <p:cNvPr id="24" name="object 24"/>
          <p:cNvSpPr/>
          <p:nvPr/>
        </p:nvSpPr>
        <p:spPr>
          <a:xfrm>
            <a:off x="7960648" y="407240"/>
            <a:ext cx="676963" cy="358783"/>
          </a:xfrm>
          <a:custGeom>
            <a:avLst/>
            <a:gdLst/>
            <a:ahLst/>
            <a:cxnLst/>
            <a:rect l="l" t="t" r="r" b="b"/>
            <a:pathLst>
              <a:path w="559434" h="559435">
                <a:moveTo>
                  <a:pt x="279409" y="0"/>
                </a:moveTo>
                <a:lnTo>
                  <a:pt x="234190" y="3668"/>
                </a:lnTo>
                <a:lnTo>
                  <a:pt x="191257" y="14283"/>
                </a:lnTo>
                <a:lnTo>
                  <a:pt x="151191" y="31264"/>
                </a:lnTo>
                <a:lnTo>
                  <a:pt x="114577" y="54028"/>
                </a:lnTo>
                <a:lnTo>
                  <a:pt x="81996" y="81991"/>
                </a:lnTo>
                <a:lnTo>
                  <a:pt x="54031" y="114571"/>
                </a:lnTo>
                <a:lnTo>
                  <a:pt x="31267" y="151186"/>
                </a:lnTo>
                <a:lnTo>
                  <a:pt x="14285" y="191252"/>
                </a:lnTo>
                <a:lnTo>
                  <a:pt x="3668" y="234187"/>
                </a:lnTo>
                <a:lnTo>
                  <a:pt x="0" y="279409"/>
                </a:lnTo>
                <a:lnTo>
                  <a:pt x="3668" y="324627"/>
                </a:lnTo>
                <a:lnTo>
                  <a:pt x="14285" y="367561"/>
                </a:lnTo>
                <a:lnTo>
                  <a:pt x="31267" y="407626"/>
                </a:lnTo>
                <a:lnTo>
                  <a:pt x="54031" y="444241"/>
                </a:lnTo>
                <a:lnTo>
                  <a:pt x="81996" y="476822"/>
                </a:lnTo>
                <a:lnTo>
                  <a:pt x="114577" y="504786"/>
                </a:lnTo>
                <a:lnTo>
                  <a:pt x="151191" y="527551"/>
                </a:lnTo>
                <a:lnTo>
                  <a:pt x="191257" y="544533"/>
                </a:lnTo>
                <a:lnTo>
                  <a:pt x="234190" y="555150"/>
                </a:lnTo>
                <a:lnTo>
                  <a:pt x="279409" y="558818"/>
                </a:lnTo>
                <a:lnTo>
                  <a:pt x="324630" y="555150"/>
                </a:lnTo>
                <a:lnTo>
                  <a:pt x="367566" y="544533"/>
                </a:lnTo>
                <a:lnTo>
                  <a:pt x="407632" y="527551"/>
                </a:lnTo>
                <a:lnTo>
                  <a:pt x="444247" y="504786"/>
                </a:lnTo>
                <a:lnTo>
                  <a:pt x="476827" y="476822"/>
                </a:lnTo>
                <a:lnTo>
                  <a:pt x="504790" y="444241"/>
                </a:lnTo>
                <a:lnTo>
                  <a:pt x="527553" y="407626"/>
                </a:lnTo>
                <a:lnTo>
                  <a:pt x="544534" y="367561"/>
                </a:lnTo>
                <a:lnTo>
                  <a:pt x="555150" y="324627"/>
                </a:lnTo>
                <a:lnTo>
                  <a:pt x="558818" y="279409"/>
                </a:lnTo>
                <a:lnTo>
                  <a:pt x="555150" y="234187"/>
                </a:lnTo>
                <a:lnTo>
                  <a:pt x="544534" y="191252"/>
                </a:lnTo>
                <a:lnTo>
                  <a:pt x="527553" y="151186"/>
                </a:lnTo>
                <a:lnTo>
                  <a:pt x="504790" y="114571"/>
                </a:lnTo>
                <a:lnTo>
                  <a:pt x="476827" y="81991"/>
                </a:lnTo>
                <a:lnTo>
                  <a:pt x="444247" y="54028"/>
                </a:lnTo>
                <a:lnTo>
                  <a:pt x="407632" y="31264"/>
                </a:lnTo>
                <a:lnTo>
                  <a:pt x="367566" y="14283"/>
                </a:lnTo>
                <a:lnTo>
                  <a:pt x="324630" y="3668"/>
                </a:lnTo>
                <a:lnTo>
                  <a:pt x="279409" y="0"/>
                </a:lnTo>
                <a:close/>
              </a:path>
            </a:pathLst>
          </a:custGeom>
          <a:solidFill>
            <a:srgbClr val="2E3092"/>
          </a:solidFill>
        </p:spPr>
        <p:txBody>
          <a:bodyPr wrap="square" lIns="0" tIns="0" rIns="0" bIns="0" rtlCol="0"/>
          <a:lstStyle/>
          <a:p>
            <a:endParaRPr/>
          </a:p>
        </p:txBody>
      </p:sp>
      <p:sp>
        <p:nvSpPr>
          <p:cNvPr id="25" name="object 25"/>
          <p:cNvSpPr/>
          <p:nvPr/>
        </p:nvSpPr>
        <p:spPr>
          <a:xfrm>
            <a:off x="8007283" y="431956"/>
            <a:ext cx="583218" cy="309099"/>
          </a:xfrm>
          <a:custGeom>
            <a:avLst/>
            <a:gdLst/>
            <a:ahLst/>
            <a:cxnLst/>
            <a:rect l="l" t="t" r="r" b="b"/>
            <a:pathLst>
              <a:path w="481965" h="481965">
                <a:moveTo>
                  <a:pt x="240870" y="0"/>
                </a:moveTo>
                <a:lnTo>
                  <a:pt x="192433" y="4908"/>
                </a:lnTo>
                <a:lnTo>
                  <a:pt x="147269" y="18979"/>
                </a:lnTo>
                <a:lnTo>
                  <a:pt x="106360" y="41231"/>
                </a:lnTo>
                <a:lnTo>
                  <a:pt x="70688" y="70683"/>
                </a:lnTo>
                <a:lnTo>
                  <a:pt x="41234" y="106355"/>
                </a:lnTo>
                <a:lnTo>
                  <a:pt x="18981" y="147264"/>
                </a:lnTo>
                <a:lnTo>
                  <a:pt x="4908" y="192429"/>
                </a:lnTo>
                <a:lnTo>
                  <a:pt x="0" y="240870"/>
                </a:lnTo>
                <a:lnTo>
                  <a:pt x="4908" y="289307"/>
                </a:lnTo>
                <a:lnTo>
                  <a:pt x="18981" y="334470"/>
                </a:lnTo>
                <a:lnTo>
                  <a:pt x="41234" y="375379"/>
                </a:lnTo>
                <a:lnTo>
                  <a:pt x="70688" y="411051"/>
                </a:lnTo>
                <a:lnTo>
                  <a:pt x="106360" y="440505"/>
                </a:lnTo>
                <a:lnTo>
                  <a:pt x="147269" y="462759"/>
                </a:lnTo>
                <a:lnTo>
                  <a:pt x="192433" y="476831"/>
                </a:lnTo>
                <a:lnTo>
                  <a:pt x="240870" y="481740"/>
                </a:lnTo>
                <a:lnTo>
                  <a:pt x="289310" y="476831"/>
                </a:lnTo>
                <a:lnTo>
                  <a:pt x="334476" y="462759"/>
                </a:lnTo>
                <a:lnTo>
                  <a:pt x="375385" y="440505"/>
                </a:lnTo>
                <a:lnTo>
                  <a:pt x="411056" y="411051"/>
                </a:lnTo>
                <a:lnTo>
                  <a:pt x="440508" y="375379"/>
                </a:lnTo>
                <a:lnTo>
                  <a:pt x="462760" y="334470"/>
                </a:lnTo>
                <a:lnTo>
                  <a:pt x="476831" y="289307"/>
                </a:lnTo>
                <a:lnTo>
                  <a:pt x="481740" y="240870"/>
                </a:lnTo>
                <a:lnTo>
                  <a:pt x="476831" y="192429"/>
                </a:lnTo>
                <a:lnTo>
                  <a:pt x="462760" y="147264"/>
                </a:lnTo>
                <a:lnTo>
                  <a:pt x="440508" y="106355"/>
                </a:lnTo>
                <a:lnTo>
                  <a:pt x="411056" y="70683"/>
                </a:lnTo>
                <a:lnTo>
                  <a:pt x="375385" y="41231"/>
                </a:lnTo>
                <a:lnTo>
                  <a:pt x="334476" y="18979"/>
                </a:lnTo>
                <a:lnTo>
                  <a:pt x="289310" y="4908"/>
                </a:lnTo>
                <a:lnTo>
                  <a:pt x="240870" y="0"/>
                </a:lnTo>
                <a:close/>
              </a:path>
            </a:pathLst>
          </a:custGeom>
          <a:solidFill>
            <a:srgbClr val="FFFFFF"/>
          </a:solidFill>
        </p:spPr>
        <p:txBody>
          <a:bodyPr wrap="square" lIns="0" tIns="0" rIns="0" bIns="0" rtlCol="0"/>
          <a:lstStyle/>
          <a:p>
            <a:endParaRPr/>
          </a:p>
        </p:txBody>
      </p:sp>
      <p:sp>
        <p:nvSpPr>
          <p:cNvPr id="26" name="object 26"/>
          <p:cNvSpPr/>
          <p:nvPr/>
        </p:nvSpPr>
        <p:spPr>
          <a:xfrm>
            <a:off x="8057805" y="458732"/>
            <a:ext cx="482557" cy="255750"/>
          </a:xfrm>
          <a:custGeom>
            <a:avLst/>
            <a:gdLst/>
            <a:ahLst/>
            <a:cxnLst/>
            <a:rect l="l" t="t" r="r" b="b"/>
            <a:pathLst>
              <a:path w="398779" h="398780">
                <a:moveTo>
                  <a:pt x="199119" y="0"/>
                </a:moveTo>
                <a:lnTo>
                  <a:pt x="153558" y="5274"/>
                </a:lnTo>
                <a:lnTo>
                  <a:pt x="111684" y="20289"/>
                </a:lnTo>
                <a:lnTo>
                  <a:pt x="74708" y="43836"/>
                </a:lnTo>
                <a:lnTo>
                  <a:pt x="43840" y="74702"/>
                </a:lnTo>
                <a:lnTo>
                  <a:pt x="20291" y="111679"/>
                </a:lnTo>
                <a:lnTo>
                  <a:pt x="5274" y="153554"/>
                </a:lnTo>
                <a:lnTo>
                  <a:pt x="0" y="199119"/>
                </a:lnTo>
                <a:lnTo>
                  <a:pt x="5274" y="244679"/>
                </a:lnTo>
                <a:lnTo>
                  <a:pt x="20291" y="286553"/>
                </a:lnTo>
                <a:lnTo>
                  <a:pt x="43840" y="323530"/>
                </a:lnTo>
                <a:lnTo>
                  <a:pt x="74708" y="354398"/>
                </a:lnTo>
                <a:lnTo>
                  <a:pt x="111684" y="377946"/>
                </a:lnTo>
                <a:lnTo>
                  <a:pt x="153558" y="392963"/>
                </a:lnTo>
                <a:lnTo>
                  <a:pt x="199119" y="398238"/>
                </a:lnTo>
                <a:lnTo>
                  <a:pt x="244683" y="392963"/>
                </a:lnTo>
                <a:lnTo>
                  <a:pt x="286559" y="377946"/>
                </a:lnTo>
                <a:lnTo>
                  <a:pt x="323535" y="354398"/>
                </a:lnTo>
                <a:lnTo>
                  <a:pt x="354402" y="323530"/>
                </a:lnTo>
                <a:lnTo>
                  <a:pt x="377948" y="286553"/>
                </a:lnTo>
                <a:lnTo>
                  <a:pt x="392964" y="244679"/>
                </a:lnTo>
                <a:lnTo>
                  <a:pt x="398238" y="199119"/>
                </a:lnTo>
                <a:lnTo>
                  <a:pt x="392964" y="153554"/>
                </a:lnTo>
                <a:lnTo>
                  <a:pt x="377948" y="111679"/>
                </a:lnTo>
                <a:lnTo>
                  <a:pt x="354402" y="74702"/>
                </a:lnTo>
                <a:lnTo>
                  <a:pt x="323535" y="43836"/>
                </a:lnTo>
                <a:lnTo>
                  <a:pt x="286559" y="20289"/>
                </a:lnTo>
                <a:lnTo>
                  <a:pt x="244683" y="5274"/>
                </a:lnTo>
                <a:lnTo>
                  <a:pt x="199119" y="0"/>
                </a:lnTo>
                <a:close/>
              </a:path>
            </a:pathLst>
          </a:custGeom>
          <a:solidFill>
            <a:srgbClr val="ED1C24"/>
          </a:solidFill>
        </p:spPr>
        <p:txBody>
          <a:bodyPr wrap="square" lIns="0" tIns="0" rIns="0" bIns="0" rtlCol="0"/>
          <a:lstStyle/>
          <a:p>
            <a:endParaRPr/>
          </a:p>
        </p:txBody>
      </p:sp>
      <p:sp>
        <p:nvSpPr>
          <p:cNvPr id="27" name="object 27"/>
          <p:cNvSpPr/>
          <p:nvPr/>
        </p:nvSpPr>
        <p:spPr>
          <a:xfrm>
            <a:off x="8173191" y="529145"/>
            <a:ext cx="251268" cy="114843"/>
          </a:xfrm>
          <a:custGeom>
            <a:avLst/>
            <a:gdLst/>
            <a:ahLst/>
            <a:cxnLst/>
            <a:rect l="l" t="t" r="r" b="b"/>
            <a:pathLst>
              <a:path w="207645" h="179069">
                <a:moveTo>
                  <a:pt x="207543" y="0"/>
                </a:moveTo>
                <a:lnTo>
                  <a:pt x="0" y="89325"/>
                </a:lnTo>
                <a:lnTo>
                  <a:pt x="207543" y="178638"/>
                </a:lnTo>
                <a:lnTo>
                  <a:pt x="207543" y="0"/>
                </a:lnTo>
                <a:close/>
              </a:path>
            </a:pathLst>
          </a:custGeom>
          <a:solidFill>
            <a:srgbClr val="FFFFFF"/>
          </a:solidFill>
        </p:spPr>
        <p:txBody>
          <a:bodyPr wrap="square" lIns="0" tIns="0" rIns="0" bIns="0" rtlCol="0"/>
          <a:lstStyle/>
          <a:p>
            <a:endParaRPr/>
          </a:p>
        </p:txBody>
      </p:sp>
    </p:spTree>
    <p:extLst>
      <p:ext uri="{BB962C8B-B14F-4D97-AF65-F5344CB8AC3E}">
        <p14:creationId xmlns:p14="http://schemas.microsoft.com/office/powerpoint/2010/main" val="23975730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5368679" y="977713"/>
            <a:ext cx="3087445" cy="0"/>
          </a:xfrm>
          <a:custGeom>
            <a:avLst/>
            <a:gdLst/>
            <a:ahLst/>
            <a:cxnLst/>
            <a:rect l="l" t="t" r="r" b="b"/>
            <a:pathLst>
              <a:path w="2551429">
                <a:moveTo>
                  <a:pt x="0" y="0"/>
                </a:moveTo>
                <a:lnTo>
                  <a:pt x="2551176" y="0"/>
                </a:lnTo>
              </a:path>
            </a:pathLst>
          </a:custGeom>
          <a:ln w="12192">
            <a:solidFill>
              <a:srgbClr val="F7931D"/>
            </a:solidFill>
          </a:ln>
        </p:spPr>
        <p:txBody>
          <a:bodyPr wrap="square" lIns="0" tIns="0" rIns="0" bIns="0" rtlCol="0"/>
          <a:lstStyle/>
          <a:p>
            <a:endParaRPr/>
          </a:p>
        </p:txBody>
      </p:sp>
      <p:sp>
        <p:nvSpPr>
          <p:cNvPr id="3" name="object 3"/>
          <p:cNvSpPr txBox="1"/>
          <p:nvPr/>
        </p:nvSpPr>
        <p:spPr>
          <a:xfrm>
            <a:off x="5408638" y="845440"/>
            <a:ext cx="1543722" cy="153888"/>
          </a:xfrm>
          <a:prstGeom prst="rect">
            <a:avLst/>
          </a:prstGeom>
        </p:spPr>
        <p:txBody>
          <a:bodyPr vert="horz" wrap="square" lIns="0" tIns="0" rIns="0" bIns="0" rtlCol="0">
            <a:spAutoFit/>
          </a:bodyPr>
          <a:lstStyle/>
          <a:p>
            <a:pPr marL="12700">
              <a:lnSpc>
                <a:spcPct val="100000"/>
              </a:lnSpc>
            </a:pPr>
            <a:r>
              <a:rPr sz="1000" b="1" dirty="0">
                <a:solidFill>
                  <a:srgbClr val="005AAA"/>
                </a:solidFill>
                <a:latin typeface="Arial"/>
                <a:cs typeface="Arial"/>
              </a:rPr>
              <a:t>Single-phase</a:t>
            </a:r>
            <a:r>
              <a:rPr sz="1000" b="1" spc="-70" dirty="0">
                <a:solidFill>
                  <a:srgbClr val="005AAA"/>
                </a:solidFill>
                <a:latin typeface="Arial"/>
                <a:cs typeface="Arial"/>
              </a:rPr>
              <a:t> </a:t>
            </a:r>
            <a:r>
              <a:rPr sz="1000" b="1" spc="-5" dirty="0">
                <a:solidFill>
                  <a:srgbClr val="005AAA"/>
                </a:solidFill>
                <a:latin typeface="Arial"/>
                <a:cs typeface="Arial"/>
              </a:rPr>
              <a:t>Motors</a:t>
            </a:r>
            <a:endParaRPr sz="1000">
              <a:latin typeface="Arial"/>
              <a:cs typeface="Arial"/>
            </a:endParaRPr>
          </a:p>
        </p:txBody>
      </p:sp>
      <p:sp>
        <p:nvSpPr>
          <p:cNvPr id="4" name="object 4"/>
          <p:cNvSpPr txBox="1"/>
          <p:nvPr/>
        </p:nvSpPr>
        <p:spPr>
          <a:xfrm>
            <a:off x="7142769" y="842426"/>
            <a:ext cx="1307823" cy="179536"/>
          </a:xfrm>
          <a:prstGeom prst="rect">
            <a:avLst/>
          </a:prstGeom>
          <a:solidFill>
            <a:srgbClr val="FEE2C8"/>
          </a:solidFill>
        </p:spPr>
        <p:txBody>
          <a:bodyPr vert="horz" wrap="square" lIns="0" tIns="0" rIns="0" bIns="0" rtlCol="0">
            <a:spAutoFit/>
          </a:bodyPr>
          <a:lstStyle/>
          <a:p>
            <a:pPr marL="54610">
              <a:lnSpc>
                <a:spcPts val="1375"/>
              </a:lnSpc>
            </a:pPr>
            <a:r>
              <a:rPr sz="1200" b="1" spc="5" dirty="0">
                <a:solidFill>
                  <a:srgbClr val="231F20"/>
                </a:solidFill>
                <a:latin typeface="Arial"/>
                <a:cs typeface="Arial"/>
              </a:rPr>
              <a:t>1379</a:t>
            </a:r>
            <a:endParaRPr sz="1200">
              <a:latin typeface="Arial"/>
              <a:cs typeface="Arial"/>
            </a:endParaRPr>
          </a:p>
        </p:txBody>
      </p:sp>
      <p:sp>
        <p:nvSpPr>
          <p:cNvPr id="5" name="object 5"/>
          <p:cNvSpPr/>
          <p:nvPr/>
        </p:nvSpPr>
        <p:spPr>
          <a:xfrm>
            <a:off x="1536500" y="3161278"/>
            <a:ext cx="6071155" cy="1027478"/>
          </a:xfrm>
          <a:custGeom>
            <a:avLst/>
            <a:gdLst/>
            <a:ahLst/>
            <a:cxnLst/>
            <a:rect l="l" t="t" r="r" b="b"/>
            <a:pathLst>
              <a:path w="5017135" h="1602104">
                <a:moveTo>
                  <a:pt x="0" y="0"/>
                </a:moveTo>
                <a:lnTo>
                  <a:pt x="5017008" y="0"/>
                </a:lnTo>
                <a:lnTo>
                  <a:pt x="5017008" y="1601977"/>
                </a:lnTo>
                <a:lnTo>
                  <a:pt x="0" y="1601977"/>
                </a:lnTo>
                <a:lnTo>
                  <a:pt x="0" y="0"/>
                </a:lnTo>
                <a:close/>
              </a:path>
            </a:pathLst>
          </a:custGeom>
          <a:solidFill>
            <a:srgbClr val="E3F2E7"/>
          </a:solidFill>
        </p:spPr>
        <p:txBody>
          <a:bodyPr wrap="square" lIns="0" tIns="0" rIns="0" bIns="0" rtlCol="0"/>
          <a:lstStyle/>
          <a:p>
            <a:endParaRPr/>
          </a:p>
        </p:txBody>
      </p:sp>
      <p:sp>
        <p:nvSpPr>
          <p:cNvPr id="6" name="object 6"/>
          <p:cNvSpPr txBox="1"/>
          <p:nvPr/>
        </p:nvSpPr>
        <p:spPr>
          <a:xfrm>
            <a:off x="1513755" y="4247399"/>
            <a:ext cx="6116491" cy="2251899"/>
          </a:xfrm>
          <a:prstGeom prst="rect">
            <a:avLst/>
          </a:prstGeom>
        </p:spPr>
        <p:txBody>
          <a:bodyPr vert="horz" wrap="square" lIns="0" tIns="0" rIns="0" bIns="0" rtlCol="0">
            <a:spAutoFit/>
          </a:bodyPr>
          <a:lstStyle/>
          <a:p>
            <a:pPr marL="923925">
              <a:lnSpc>
                <a:spcPct val="100000"/>
              </a:lnSpc>
              <a:tabLst>
                <a:tab pos="3438525" algn="l"/>
              </a:tabLst>
            </a:pPr>
            <a:r>
              <a:rPr sz="800" b="1" spc="-5" dirty="0">
                <a:solidFill>
                  <a:srgbClr val="231F20"/>
                </a:solidFill>
                <a:latin typeface="Arial"/>
                <a:cs typeface="Arial"/>
              </a:rPr>
              <a:t>Fig.</a:t>
            </a:r>
            <a:r>
              <a:rPr sz="800" b="1" spc="5" dirty="0">
                <a:solidFill>
                  <a:srgbClr val="231F20"/>
                </a:solidFill>
                <a:latin typeface="Arial"/>
                <a:cs typeface="Arial"/>
              </a:rPr>
              <a:t> </a:t>
            </a:r>
            <a:r>
              <a:rPr sz="800" b="1" spc="-5" dirty="0">
                <a:solidFill>
                  <a:srgbClr val="231F20"/>
                </a:solidFill>
                <a:latin typeface="Arial"/>
                <a:cs typeface="Arial"/>
              </a:rPr>
              <a:t>36.24	Fig.</a:t>
            </a:r>
            <a:r>
              <a:rPr sz="800" b="1" spc="-90" dirty="0">
                <a:solidFill>
                  <a:srgbClr val="231F20"/>
                </a:solidFill>
                <a:latin typeface="Arial"/>
                <a:cs typeface="Arial"/>
              </a:rPr>
              <a:t> </a:t>
            </a:r>
            <a:r>
              <a:rPr sz="800" b="1" spc="-5" dirty="0">
                <a:solidFill>
                  <a:srgbClr val="231F20"/>
                </a:solidFill>
                <a:latin typeface="Arial"/>
                <a:cs typeface="Arial"/>
              </a:rPr>
              <a:t>36.25</a:t>
            </a:r>
            <a:endParaRPr sz="800">
              <a:latin typeface="Arial"/>
              <a:cs typeface="Arial"/>
            </a:endParaRPr>
          </a:p>
          <a:p>
            <a:pPr marL="241300">
              <a:lnSpc>
                <a:spcPct val="100000"/>
              </a:lnSpc>
              <a:spcBef>
                <a:spcPts val="445"/>
              </a:spcBef>
              <a:tabLst>
                <a:tab pos="469265" algn="l"/>
              </a:tabLst>
            </a:pPr>
            <a:r>
              <a:rPr sz="1000" b="1" spc="-5" dirty="0">
                <a:solidFill>
                  <a:srgbClr val="EC008C"/>
                </a:solidFill>
                <a:latin typeface="Times New Roman"/>
                <a:cs typeface="Times New Roman"/>
              </a:rPr>
              <a:t>8.	</a:t>
            </a:r>
            <a:r>
              <a:rPr sz="1000" b="1" spc="-10" dirty="0">
                <a:solidFill>
                  <a:srgbClr val="EC008C"/>
                </a:solidFill>
                <a:latin typeface="Times New Roman"/>
                <a:cs typeface="Times New Roman"/>
              </a:rPr>
              <a:t>Single-voltage, instantly-reversible</a:t>
            </a:r>
            <a:r>
              <a:rPr sz="1000" b="1" spc="150" dirty="0">
                <a:solidFill>
                  <a:srgbClr val="EC008C"/>
                </a:solidFill>
                <a:latin typeface="Times New Roman"/>
                <a:cs typeface="Times New Roman"/>
              </a:rPr>
              <a:t> </a:t>
            </a:r>
            <a:r>
              <a:rPr sz="1000" b="1" spc="-10" dirty="0">
                <a:solidFill>
                  <a:srgbClr val="EC008C"/>
                </a:solidFill>
                <a:latin typeface="Times New Roman"/>
                <a:cs typeface="Times New Roman"/>
              </a:rPr>
              <a:t>type</a:t>
            </a:r>
            <a:endParaRPr sz="1000">
              <a:latin typeface="Times New Roman"/>
              <a:cs typeface="Times New Roman"/>
            </a:endParaRPr>
          </a:p>
          <a:p>
            <a:pPr marL="12700" marR="5080" indent="228600" algn="just">
              <a:lnSpc>
                <a:spcPct val="100000"/>
              </a:lnSpc>
              <a:spcBef>
                <a:spcPts val="190"/>
              </a:spcBef>
            </a:pPr>
            <a:r>
              <a:rPr sz="1000" spc="-10" dirty="0">
                <a:solidFill>
                  <a:srgbClr val="231F20"/>
                </a:solidFill>
                <a:latin typeface="Times New Roman"/>
                <a:cs typeface="Times New Roman"/>
              </a:rPr>
              <a:t>Normally,</a:t>
            </a:r>
            <a:r>
              <a:rPr sz="1000" spc="-40" dirty="0">
                <a:solidFill>
                  <a:srgbClr val="231F20"/>
                </a:solidFill>
                <a:latin typeface="Times New Roman"/>
                <a:cs typeface="Times New Roman"/>
              </a:rPr>
              <a:t> </a:t>
            </a:r>
            <a:r>
              <a:rPr sz="1000" dirty="0">
                <a:solidFill>
                  <a:srgbClr val="231F20"/>
                </a:solidFill>
                <a:latin typeface="Times New Roman"/>
                <a:cs typeface="Times New Roman"/>
              </a:rPr>
              <a:t>a</a:t>
            </a:r>
            <a:r>
              <a:rPr sz="1000" spc="-40" dirty="0">
                <a:solidFill>
                  <a:srgbClr val="231F20"/>
                </a:solidFill>
                <a:latin typeface="Times New Roman"/>
                <a:cs typeface="Times New Roman"/>
              </a:rPr>
              <a:t> </a:t>
            </a:r>
            <a:r>
              <a:rPr sz="1000" dirty="0">
                <a:solidFill>
                  <a:srgbClr val="231F20"/>
                </a:solidFill>
                <a:latin typeface="Times New Roman"/>
                <a:cs typeface="Times New Roman"/>
              </a:rPr>
              <a:t>motor</a:t>
            </a:r>
            <a:r>
              <a:rPr sz="1000" spc="-40" dirty="0">
                <a:solidFill>
                  <a:srgbClr val="231F20"/>
                </a:solidFill>
                <a:latin typeface="Times New Roman"/>
                <a:cs typeface="Times New Roman"/>
              </a:rPr>
              <a:t> </a:t>
            </a:r>
            <a:r>
              <a:rPr sz="1000" dirty="0">
                <a:solidFill>
                  <a:srgbClr val="231F20"/>
                </a:solidFill>
                <a:latin typeface="Times New Roman"/>
                <a:cs typeface="Times New Roman"/>
              </a:rPr>
              <a:t>must</a:t>
            </a:r>
            <a:r>
              <a:rPr sz="1000" spc="-40" dirty="0">
                <a:solidFill>
                  <a:srgbClr val="231F20"/>
                </a:solidFill>
                <a:latin typeface="Times New Roman"/>
                <a:cs typeface="Times New Roman"/>
              </a:rPr>
              <a:t> </a:t>
            </a:r>
            <a:r>
              <a:rPr sz="1000" dirty="0">
                <a:solidFill>
                  <a:srgbClr val="231F20"/>
                </a:solidFill>
                <a:latin typeface="Times New Roman"/>
                <a:cs typeface="Times New Roman"/>
              </a:rPr>
              <a:t>be</a:t>
            </a:r>
            <a:r>
              <a:rPr sz="1000" spc="-40" dirty="0">
                <a:solidFill>
                  <a:srgbClr val="231F20"/>
                </a:solidFill>
                <a:latin typeface="Times New Roman"/>
                <a:cs typeface="Times New Roman"/>
              </a:rPr>
              <a:t> </a:t>
            </a:r>
            <a:r>
              <a:rPr sz="1000" dirty="0">
                <a:solidFill>
                  <a:srgbClr val="231F20"/>
                </a:solidFill>
                <a:latin typeface="Times New Roman"/>
                <a:cs typeface="Times New Roman"/>
              </a:rPr>
              <a:t>brought</a:t>
            </a:r>
            <a:r>
              <a:rPr sz="1000" spc="-40" dirty="0">
                <a:solidFill>
                  <a:srgbClr val="231F20"/>
                </a:solidFill>
                <a:latin typeface="Times New Roman"/>
                <a:cs typeface="Times New Roman"/>
              </a:rPr>
              <a:t> </a:t>
            </a:r>
            <a:r>
              <a:rPr sz="1000" dirty="0">
                <a:solidFill>
                  <a:srgbClr val="231F20"/>
                </a:solidFill>
                <a:latin typeface="Times New Roman"/>
                <a:cs typeface="Times New Roman"/>
              </a:rPr>
              <a:t>to</a:t>
            </a:r>
            <a:r>
              <a:rPr sz="1000" spc="-40" dirty="0">
                <a:solidFill>
                  <a:srgbClr val="231F20"/>
                </a:solidFill>
                <a:latin typeface="Times New Roman"/>
                <a:cs typeface="Times New Roman"/>
              </a:rPr>
              <a:t> </a:t>
            </a:r>
            <a:r>
              <a:rPr sz="1000" dirty="0">
                <a:solidFill>
                  <a:srgbClr val="231F20"/>
                </a:solidFill>
                <a:latin typeface="Times New Roman"/>
                <a:cs typeface="Times New Roman"/>
              </a:rPr>
              <a:t>complete</a:t>
            </a:r>
            <a:r>
              <a:rPr sz="1000" spc="-40" dirty="0">
                <a:solidFill>
                  <a:srgbClr val="231F20"/>
                </a:solidFill>
                <a:latin typeface="Times New Roman"/>
                <a:cs typeface="Times New Roman"/>
              </a:rPr>
              <a:t> </a:t>
            </a:r>
            <a:r>
              <a:rPr sz="1000" dirty="0">
                <a:solidFill>
                  <a:srgbClr val="231F20"/>
                </a:solidFill>
                <a:latin typeface="Times New Roman"/>
                <a:cs typeface="Times New Roman"/>
              </a:rPr>
              <a:t>rest</a:t>
            </a:r>
            <a:r>
              <a:rPr sz="1000" spc="-40" dirty="0">
                <a:solidFill>
                  <a:srgbClr val="231F20"/>
                </a:solidFill>
                <a:latin typeface="Times New Roman"/>
                <a:cs typeface="Times New Roman"/>
              </a:rPr>
              <a:t> </a:t>
            </a:r>
            <a:r>
              <a:rPr sz="1000" dirty="0">
                <a:solidFill>
                  <a:srgbClr val="231F20"/>
                </a:solidFill>
                <a:latin typeface="Times New Roman"/>
                <a:cs typeface="Times New Roman"/>
              </a:rPr>
              <a:t>before</a:t>
            </a:r>
            <a:r>
              <a:rPr sz="1000" spc="-40" dirty="0">
                <a:solidFill>
                  <a:srgbClr val="231F20"/>
                </a:solidFill>
                <a:latin typeface="Times New Roman"/>
                <a:cs typeface="Times New Roman"/>
              </a:rPr>
              <a:t> </a:t>
            </a:r>
            <a:r>
              <a:rPr sz="1000" dirty="0">
                <a:solidFill>
                  <a:srgbClr val="231F20"/>
                </a:solidFill>
                <a:latin typeface="Times New Roman"/>
                <a:cs typeface="Times New Roman"/>
              </a:rPr>
              <a:t>it</a:t>
            </a:r>
            <a:r>
              <a:rPr sz="1000" spc="-40" dirty="0">
                <a:solidFill>
                  <a:srgbClr val="231F20"/>
                </a:solidFill>
                <a:latin typeface="Times New Roman"/>
                <a:cs typeface="Times New Roman"/>
              </a:rPr>
              <a:t> </a:t>
            </a:r>
            <a:r>
              <a:rPr sz="1000" dirty="0">
                <a:solidFill>
                  <a:srgbClr val="231F20"/>
                </a:solidFill>
                <a:latin typeface="Times New Roman"/>
                <a:cs typeface="Times New Roman"/>
              </a:rPr>
              <a:t>can</a:t>
            </a:r>
            <a:r>
              <a:rPr sz="1000" spc="-40" dirty="0">
                <a:solidFill>
                  <a:srgbClr val="231F20"/>
                </a:solidFill>
                <a:latin typeface="Times New Roman"/>
                <a:cs typeface="Times New Roman"/>
              </a:rPr>
              <a:t> </a:t>
            </a:r>
            <a:r>
              <a:rPr sz="1000" dirty="0">
                <a:solidFill>
                  <a:srgbClr val="231F20"/>
                </a:solidFill>
                <a:latin typeface="Times New Roman"/>
                <a:cs typeface="Times New Roman"/>
              </a:rPr>
              <a:t>be</a:t>
            </a:r>
            <a:r>
              <a:rPr sz="1000" spc="-40" dirty="0">
                <a:solidFill>
                  <a:srgbClr val="231F20"/>
                </a:solidFill>
                <a:latin typeface="Times New Roman"/>
                <a:cs typeface="Times New Roman"/>
              </a:rPr>
              <a:t> </a:t>
            </a:r>
            <a:r>
              <a:rPr sz="1000" dirty="0">
                <a:solidFill>
                  <a:srgbClr val="231F20"/>
                </a:solidFill>
                <a:latin typeface="Times New Roman"/>
                <a:cs typeface="Times New Roman"/>
              </a:rPr>
              <a:t>started</a:t>
            </a:r>
            <a:r>
              <a:rPr sz="1000" spc="-40" dirty="0">
                <a:solidFill>
                  <a:srgbClr val="231F20"/>
                </a:solidFill>
                <a:latin typeface="Times New Roman"/>
                <a:cs typeface="Times New Roman"/>
              </a:rPr>
              <a:t> </a:t>
            </a:r>
            <a:r>
              <a:rPr sz="1000" dirty="0">
                <a:solidFill>
                  <a:srgbClr val="231F20"/>
                </a:solidFill>
                <a:latin typeface="Times New Roman"/>
                <a:cs typeface="Times New Roman"/>
              </a:rPr>
              <a:t>in</a:t>
            </a:r>
            <a:r>
              <a:rPr sz="1000" spc="-40" dirty="0">
                <a:solidFill>
                  <a:srgbClr val="231F20"/>
                </a:solidFill>
                <a:latin typeface="Times New Roman"/>
                <a:cs typeface="Times New Roman"/>
              </a:rPr>
              <a:t> </a:t>
            </a:r>
            <a:r>
              <a:rPr sz="1000" dirty="0">
                <a:solidFill>
                  <a:srgbClr val="231F20"/>
                </a:solidFill>
                <a:latin typeface="Times New Roman"/>
                <a:cs typeface="Times New Roman"/>
              </a:rPr>
              <a:t>the</a:t>
            </a:r>
            <a:r>
              <a:rPr sz="1000" spc="-40" dirty="0">
                <a:solidFill>
                  <a:srgbClr val="231F20"/>
                </a:solidFill>
                <a:latin typeface="Times New Roman"/>
                <a:cs typeface="Times New Roman"/>
              </a:rPr>
              <a:t> </a:t>
            </a:r>
            <a:r>
              <a:rPr sz="1000" dirty="0">
                <a:solidFill>
                  <a:srgbClr val="231F20"/>
                </a:solidFill>
                <a:latin typeface="Times New Roman"/>
                <a:cs typeface="Times New Roman"/>
              </a:rPr>
              <a:t>reverse</a:t>
            </a:r>
            <a:r>
              <a:rPr sz="1000" spc="-40" dirty="0">
                <a:solidFill>
                  <a:srgbClr val="231F20"/>
                </a:solidFill>
                <a:latin typeface="Times New Roman"/>
                <a:cs typeface="Times New Roman"/>
              </a:rPr>
              <a:t> </a:t>
            </a:r>
            <a:r>
              <a:rPr sz="1000" dirty="0">
                <a:solidFill>
                  <a:srgbClr val="231F20"/>
                </a:solidFill>
                <a:latin typeface="Times New Roman"/>
                <a:cs typeface="Times New Roman"/>
              </a:rPr>
              <a:t>direc-  tion. It is so because the centrifugal switch cannot close unless the motor has practically stopped.  Since starting winding is disconnected from supply when the motor is running, reversal of starting  winding leads will not </a:t>
            </a:r>
            <a:r>
              <a:rPr sz="1000" spc="-5" dirty="0">
                <a:solidFill>
                  <a:srgbClr val="231F20"/>
                </a:solidFill>
                <a:latin typeface="Times New Roman"/>
                <a:cs typeface="Times New Roman"/>
              </a:rPr>
              <a:t>affect </a:t>
            </a:r>
            <a:r>
              <a:rPr sz="1000" dirty="0">
                <a:solidFill>
                  <a:srgbClr val="231F20"/>
                </a:solidFill>
                <a:latin typeface="Times New Roman"/>
                <a:cs typeface="Times New Roman"/>
              </a:rPr>
              <a:t>the operation of the </a:t>
            </a:r>
            <a:r>
              <a:rPr sz="1000" spc="-10" dirty="0">
                <a:solidFill>
                  <a:srgbClr val="231F20"/>
                </a:solidFill>
                <a:latin typeface="Times New Roman"/>
                <a:cs typeface="Times New Roman"/>
              </a:rPr>
              <a:t>motor. </a:t>
            </a:r>
            <a:r>
              <a:rPr sz="1000" dirty="0">
                <a:solidFill>
                  <a:srgbClr val="231F20"/>
                </a:solidFill>
                <a:latin typeface="Times New Roman"/>
                <a:cs typeface="Times New Roman"/>
              </a:rPr>
              <a:t>This reversal is achieved by a triple-pole,  double-throw </a:t>
            </a:r>
            <a:r>
              <a:rPr sz="1000" spc="5" dirty="0">
                <a:solidFill>
                  <a:srgbClr val="231F20"/>
                </a:solidFill>
                <a:latin typeface="Times New Roman"/>
                <a:cs typeface="Times New Roman"/>
              </a:rPr>
              <a:t>(</a:t>
            </a:r>
            <a:r>
              <a:rPr sz="1000" i="1" spc="5" dirty="0">
                <a:solidFill>
                  <a:srgbClr val="231F20"/>
                </a:solidFill>
                <a:latin typeface="Times New Roman"/>
                <a:cs typeface="Times New Roman"/>
              </a:rPr>
              <a:t>TPDT</a:t>
            </a:r>
            <a:r>
              <a:rPr sz="1000" spc="5" dirty="0">
                <a:solidFill>
                  <a:srgbClr val="231F20"/>
                </a:solidFill>
                <a:latin typeface="Times New Roman"/>
                <a:cs typeface="Times New Roman"/>
              </a:rPr>
              <a:t>) </a:t>
            </a:r>
            <a:r>
              <a:rPr sz="1000" dirty="0">
                <a:solidFill>
                  <a:srgbClr val="231F20"/>
                </a:solidFill>
                <a:latin typeface="Times New Roman"/>
                <a:cs typeface="Times New Roman"/>
              </a:rPr>
              <a:t>switch as shown in Fig. 36.24. The switch consists of three blades or poles  which</a:t>
            </a:r>
            <a:r>
              <a:rPr sz="1000" spc="-40" dirty="0">
                <a:solidFill>
                  <a:srgbClr val="231F20"/>
                </a:solidFill>
                <a:latin typeface="Times New Roman"/>
                <a:cs typeface="Times New Roman"/>
              </a:rPr>
              <a:t> </a:t>
            </a:r>
            <a:r>
              <a:rPr sz="1000" dirty="0">
                <a:solidFill>
                  <a:srgbClr val="231F20"/>
                </a:solidFill>
                <a:latin typeface="Times New Roman"/>
                <a:cs typeface="Times New Roman"/>
              </a:rPr>
              <a:t>move</a:t>
            </a:r>
            <a:r>
              <a:rPr sz="1000" spc="-40" dirty="0">
                <a:solidFill>
                  <a:srgbClr val="231F20"/>
                </a:solidFill>
                <a:latin typeface="Times New Roman"/>
                <a:cs typeface="Times New Roman"/>
              </a:rPr>
              <a:t> </a:t>
            </a:r>
            <a:r>
              <a:rPr sz="1000" dirty="0">
                <a:solidFill>
                  <a:srgbClr val="231F20"/>
                </a:solidFill>
                <a:latin typeface="Times New Roman"/>
                <a:cs typeface="Times New Roman"/>
              </a:rPr>
              <a:t>together</a:t>
            </a:r>
            <a:r>
              <a:rPr sz="1000" spc="-40" dirty="0">
                <a:solidFill>
                  <a:srgbClr val="231F20"/>
                </a:solidFill>
                <a:latin typeface="Times New Roman"/>
                <a:cs typeface="Times New Roman"/>
              </a:rPr>
              <a:t> </a:t>
            </a:r>
            <a:r>
              <a:rPr sz="1000" dirty="0">
                <a:solidFill>
                  <a:srgbClr val="231F20"/>
                </a:solidFill>
                <a:latin typeface="Times New Roman"/>
                <a:cs typeface="Times New Roman"/>
              </a:rPr>
              <a:t>as</a:t>
            </a:r>
            <a:r>
              <a:rPr sz="1000" spc="-40" dirty="0">
                <a:solidFill>
                  <a:srgbClr val="231F20"/>
                </a:solidFill>
                <a:latin typeface="Times New Roman"/>
                <a:cs typeface="Times New Roman"/>
              </a:rPr>
              <a:t> </a:t>
            </a:r>
            <a:r>
              <a:rPr sz="1000" dirty="0">
                <a:solidFill>
                  <a:srgbClr val="231F20"/>
                </a:solidFill>
                <a:latin typeface="Times New Roman"/>
                <a:cs typeface="Times New Roman"/>
              </a:rPr>
              <a:t>one</a:t>
            </a:r>
            <a:r>
              <a:rPr sz="1000" spc="-40" dirty="0">
                <a:solidFill>
                  <a:srgbClr val="231F20"/>
                </a:solidFill>
                <a:latin typeface="Times New Roman"/>
                <a:cs typeface="Times New Roman"/>
              </a:rPr>
              <a:t> </a:t>
            </a:r>
            <a:r>
              <a:rPr sz="1000" dirty="0">
                <a:solidFill>
                  <a:srgbClr val="231F20"/>
                </a:solidFill>
                <a:latin typeface="Times New Roman"/>
                <a:cs typeface="Times New Roman"/>
              </a:rPr>
              <a:t>unit</a:t>
            </a:r>
            <a:r>
              <a:rPr sz="1000" spc="-40" dirty="0">
                <a:solidFill>
                  <a:srgbClr val="231F20"/>
                </a:solidFill>
                <a:latin typeface="Times New Roman"/>
                <a:cs typeface="Times New Roman"/>
              </a:rPr>
              <a:t> </a:t>
            </a:r>
            <a:r>
              <a:rPr sz="1000" dirty="0">
                <a:solidFill>
                  <a:srgbClr val="231F20"/>
                </a:solidFill>
                <a:latin typeface="Times New Roman"/>
                <a:cs typeface="Times New Roman"/>
              </a:rPr>
              <a:t>in</a:t>
            </a:r>
            <a:r>
              <a:rPr sz="1000" spc="-40" dirty="0">
                <a:solidFill>
                  <a:srgbClr val="231F20"/>
                </a:solidFill>
                <a:latin typeface="Times New Roman"/>
                <a:cs typeface="Times New Roman"/>
              </a:rPr>
              <a:t> </a:t>
            </a:r>
            <a:r>
              <a:rPr sz="1000" dirty="0">
                <a:solidFill>
                  <a:srgbClr val="231F20"/>
                </a:solidFill>
                <a:latin typeface="Times New Roman"/>
                <a:cs typeface="Times New Roman"/>
              </a:rPr>
              <a:t>either</a:t>
            </a:r>
            <a:r>
              <a:rPr sz="1000" spc="-40" dirty="0">
                <a:solidFill>
                  <a:srgbClr val="231F20"/>
                </a:solidFill>
                <a:latin typeface="Times New Roman"/>
                <a:cs typeface="Times New Roman"/>
              </a:rPr>
              <a:t> </a:t>
            </a:r>
            <a:r>
              <a:rPr sz="1000" dirty="0">
                <a:solidFill>
                  <a:srgbClr val="231F20"/>
                </a:solidFill>
                <a:latin typeface="Times New Roman"/>
                <a:cs typeface="Times New Roman"/>
              </a:rPr>
              <a:t>of</a:t>
            </a:r>
            <a:r>
              <a:rPr sz="1000" spc="-40" dirty="0">
                <a:solidFill>
                  <a:srgbClr val="231F20"/>
                </a:solidFill>
                <a:latin typeface="Times New Roman"/>
                <a:cs typeface="Times New Roman"/>
              </a:rPr>
              <a:t> </a:t>
            </a:r>
            <a:r>
              <a:rPr sz="1000" dirty="0">
                <a:solidFill>
                  <a:srgbClr val="231F20"/>
                </a:solidFill>
                <a:latin typeface="Times New Roman"/>
                <a:cs typeface="Times New Roman"/>
              </a:rPr>
              <a:t>the</a:t>
            </a:r>
            <a:r>
              <a:rPr sz="1000" spc="-40" dirty="0">
                <a:solidFill>
                  <a:srgbClr val="231F20"/>
                </a:solidFill>
                <a:latin typeface="Times New Roman"/>
                <a:cs typeface="Times New Roman"/>
              </a:rPr>
              <a:t> </a:t>
            </a:r>
            <a:r>
              <a:rPr sz="1000" dirty="0">
                <a:solidFill>
                  <a:srgbClr val="231F20"/>
                </a:solidFill>
                <a:latin typeface="Times New Roman"/>
                <a:cs typeface="Times New Roman"/>
              </a:rPr>
              <a:t>two</a:t>
            </a:r>
            <a:r>
              <a:rPr sz="1000" spc="-40" dirty="0">
                <a:solidFill>
                  <a:srgbClr val="231F20"/>
                </a:solidFill>
                <a:latin typeface="Times New Roman"/>
                <a:cs typeface="Times New Roman"/>
              </a:rPr>
              <a:t> </a:t>
            </a:r>
            <a:r>
              <a:rPr sz="1000" dirty="0">
                <a:solidFill>
                  <a:srgbClr val="231F20"/>
                </a:solidFill>
                <a:latin typeface="Times New Roman"/>
                <a:cs typeface="Times New Roman"/>
              </a:rPr>
              <a:t>positions.</a:t>
            </a:r>
            <a:r>
              <a:rPr sz="1000" spc="175" dirty="0">
                <a:solidFill>
                  <a:srgbClr val="231F20"/>
                </a:solidFill>
                <a:latin typeface="Times New Roman"/>
                <a:cs typeface="Times New Roman"/>
              </a:rPr>
              <a:t> </a:t>
            </a:r>
            <a:r>
              <a:rPr sz="1000" dirty="0">
                <a:solidFill>
                  <a:srgbClr val="231F20"/>
                </a:solidFill>
                <a:latin typeface="Times New Roman"/>
                <a:cs typeface="Times New Roman"/>
              </a:rPr>
              <a:t>In</a:t>
            </a:r>
            <a:r>
              <a:rPr sz="1000" spc="-40" dirty="0">
                <a:solidFill>
                  <a:srgbClr val="231F20"/>
                </a:solidFill>
                <a:latin typeface="Times New Roman"/>
                <a:cs typeface="Times New Roman"/>
              </a:rPr>
              <a:t> </a:t>
            </a:r>
            <a:r>
              <a:rPr sz="1000" dirty="0">
                <a:solidFill>
                  <a:srgbClr val="231F20"/>
                </a:solidFill>
                <a:latin typeface="Times New Roman"/>
                <a:cs typeface="Times New Roman"/>
              </a:rPr>
              <a:t>one</a:t>
            </a:r>
            <a:r>
              <a:rPr sz="1000" spc="-40" dirty="0">
                <a:solidFill>
                  <a:srgbClr val="231F20"/>
                </a:solidFill>
                <a:latin typeface="Times New Roman"/>
                <a:cs typeface="Times New Roman"/>
              </a:rPr>
              <a:t> </a:t>
            </a:r>
            <a:r>
              <a:rPr sz="1000" dirty="0">
                <a:solidFill>
                  <a:srgbClr val="231F20"/>
                </a:solidFill>
                <a:latin typeface="Times New Roman"/>
                <a:cs typeface="Times New Roman"/>
              </a:rPr>
              <a:t>position</a:t>
            </a:r>
            <a:r>
              <a:rPr sz="1000" spc="-40" dirty="0">
                <a:solidFill>
                  <a:srgbClr val="231F20"/>
                </a:solidFill>
                <a:latin typeface="Times New Roman"/>
                <a:cs typeface="Times New Roman"/>
              </a:rPr>
              <a:t> </a:t>
            </a:r>
            <a:r>
              <a:rPr sz="1000" dirty="0">
                <a:solidFill>
                  <a:srgbClr val="231F20"/>
                </a:solidFill>
                <a:latin typeface="Times New Roman"/>
                <a:cs typeface="Times New Roman"/>
              </a:rPr>
              <a:t>of</a:t>
            </a:r>
            <a:r>
              <a:rPr sz="1000" spc="-40" dirty="0">
                <a:solidFill>
                  <a:srgbClr val="231F20"/>
                </a:solidFill>
                <a:latin typeface="Times New Roman"/>
                <a:cs typeface="Times New Roman"/>
              </a:rPr>
              <a:t> </a:t>
            </a:r>
            <a:r>
              <a:rPr sz="1000" dirty="0">
                <a:solidFill>
                  <a:srgbClr val="231F20"/>
                </a:solidFill>
                <a:latin typeface="Times New Roman"/>
                <a:cs typeface="Times New Roman"/>
              </a:rPr>
              <a:t>the</a:t>
            </a:r>
            <a:r>
              <a:rPr sz="1000" spc="-40" dirty="0">
                <a:solidFill>
                  <a:srgbClr val="231F20"/>
                </a:solidFill>
                <a:latin typeface="Times New Roman"/>
                <a:cs typeface="Times New Roman"/>
              </a:rPr>
              <a:t> </a:t>
            </a:r>
            <a:r>
              <a:rPr sz="1000" dirty="0">
                <a:solidFill>
                  <a:srgbClr val="231F20"/>
                </a:solidFill>
                <a:latin typeface="Times New Roman"/>
                <a:cs typeface="Times New Roman"/>
              </a:rPr>
              <a:t>switch</a:t>
            </a:r>
            <a:r>
              <a:rPr sz="1000" spc="-40" dirty="0">
                <a:solidFill>
                  <a:srgbClr val="231F20"/>
                </a:solidFill>
                <a:latin typeface="Times New Roman"/>
                <a:cs typeface="Times New Roman"/>
              </a:rPr>
              <a:t> </a:t>
            </a:r>
            <a:r>
              <a:rPr sz="1000" dirty="0">
                <a:solidFill>
                  <a:srgbClr val="231F20"/>
                </a:solidFill>
                <a:latin typeface="Times New Roman"/>
                <a:cs typeface="Times New Roman"/>
              </a:rPr>
              <a:t>(shown  in one figure) motor runs clockwise and in the </a:t>
            </a:r>
            <a:r>
              <a:rPr sz="1000" spc="-5" dirty="0">
                <a:solidFill>
                  <a:srgbClr val="231F20"/>
                </a:solidFill>
                <a:latin typeface="Times New Roman"/>
                <a:cs typeface="Times New Roman"/>
              </a:rPr>
              <a:t>other, </a:t>
            </a:r>
            <a:r>
              <a:rPr sz="1000" dirty="0">
                <a:solidFill>
                  <a:srgbClr val="231F20"/>
                </a:solidFill>
                <a:latin typeface="Times New Roman"/>
                <a:cs typeface="Times New Roman"/>
              </a:rPr>
              <a:t>in counter-clockwise direction. </a:t>
            </a:r>
            <a:r>
              <a:rPr sz="1000" spc="-10" dirty="0">
                <a:solidFill>
                  <a:srgbClr val="231F20"/>
                </a:solidFill>
                <a:latin typeface="Times New Roman"/>
                <a:cs typeface="Times New Roman"/>
              </a:rPr>
              <a:t>Obviously, </a:t>
            </a:r>
            <a:r>
              <a:rPr sz="1000" dirty="0">
                <a:solidFill>
                  <a:srgbClr val="231F20"/>
                </a:solidFill>
                <a:latin typeface="Times New Roman"/>
                <a:cs typeface="Times New Roman"/>
              </a:rPr>
              <a:t>in  this</a:t>
            </a:r>
            <a:r>
              <a:rPr sz="1000" spc="-30" dirty="0">
                <a:solidFill>
                  <a:srgbClr val="231F20"/>
                </a:solidFill>
                <a:latin typeface="Times New Roman"/>
                <a:cs typeface="Times New Roman"/>
              </a:rPr>
              <a:t> </a:t>
            </a:r>
            <a:r>
              <a:rPr sz="1000" dirty="0">
                <a:solidFill>
                  <a:srgbClr val="231F20"/>
                </a:solidFill>
                <a:latin typeface="Times New Roman"/>
                <a:cs typeface="Times New Roman"/>
              </a:rPr>
              <a:t>type</a:t>
            </a:r>
            <a:r>
              <a:rPr sz="1000" spc="-30" dirty="0">
                <a:solidFill>
                  <a:srgbClr val="231F20"/>
                </a:solidFill>
                <a:latin typeface="Times New Roman"/>
                <a:cs typeface="Times New Roman"/>
              </a:rPr>
              <a:t> </a:t>
            </a:r>
            <a:r>
              <a:rPr sz="1000" dirty="0">
                <a:solidFill>
                  <a:srgbClr val="231F20"/>
                </a:solidFill>
                <a:latin typeface="Times New Roman"/>
                <a:cs typeface="Times New Roman"/>
              </a:rPr>
              <a:t>of</a:t>
            </a:r>
            <a:r>
              <a:rPr sz="1000" spc="-30" dirty="0">
                <a:solidFill>
                  <a:srgbClr val="231F20"/>
                </a:solidFill>
                <a:latin typeface="Times New Roman"/>
                <a:cs typeface="Times New Roman"/>
              </a:rPr>
              <a:t> </a:t>
            </a:r>
            <a:r>
              <a:rPr sz="1000" dirty="0">
                <a:solidFill>
                  <a:srgbClr val="231F20"/>
                </a:solidFill>
                <a:latin typeface="Times New Roman"/>
                <a:cs typeface="Times New Roman"/>
              </a:rPr>
              <a:t>arrangement,</a:t>
            </a:r>
            <a:r>
              <a:rPr sz="1000" spc="-30" dirty="0">
                <a:solidFill>
                  <a:srgbClr val="231F20"/>
                </a:solidFill>
                <a:latin typeface="Times New Roman"/>
                <a:cs typeface="Times New Roman"/>
              </a:rPr>
              <a:t> </a:t>
            </a:r>
            <a:r>
              <a:rPr sz="1000" dirty="0">
                <a:solidFill>
                  <a:srgbClr val="231F20"/>
                </a:solidFill>
                <a:latin typeface="Times New Roman"/>
                <a:cs typeface="Times New Roman"/>
              </a:rPr>
              <a:t>it</a:t>
            </a:r>
            <a:r>
              <a:rPr sz="1000" spc="-30" dirty="0">
                <a:solidFill>
                  <a:srgbClr val="231F20"/>
                </a:solidFill>
                <a:latin typeface="Times New Roman"/>
                <a:cs typeface="Times New Roman"/>
              </a:rPr>
              <a:t> </a:t>
            </a:r>
            <a:r>
              <a:rPr sz="1000" dirty="0">
                <a:solidFill>
                  <a:srgbClr val="231F20"/>
                </a:solidFill>
                <a:latin typeface="Times New Roman"/>
                <a:cs typeface="Times New Roman"/>
              </a:rPr>
              <a:t>is</a:t>
            </a:r>
            <a:r>
              <a:rPr sz="1000" spc="-30" dirty="0">
                <a:solidFill>
                  <a:srgbClr val="231F20"/>
                </a:solidFill>
                <a:latin typeface="Times New Roman"/>
                <a:cs typeface="Times New Roman"/>
              </a:rPr>
              <a:t> </a:t>
            </a:r>
            <a:r>
              <a:rPr sz="1000" dirty="0">
                <a:solidFill>
                  <a:srgbClr val="231F20"/>
                </a:solidFill>
                <a:latin typeface="Times New Roman"/>
                <a:cs typeface="Times New Roman"/>
              </a:rPr>
              <a:t>necessary</a:t>
            </a:r>
            <a:r>
              <a:rPr sz="1000" spc="-30" dirty="0">
                <a:solidFill>
                  <a:srgbClr val="231F20"/>
                </a:solidFill>
                <a:latin typeface="Times New Roman"/>
                <a:cs typeface="Times New Roman"/>
              </a:rPr>
              <a:t> </a:t>
            </a:r>
            <a:r>
              <a:rPr sz="1000" dirty="0">
                <a:solidFill>
                  <a:srgbClr val="231F20"/>
                </a:solidFill>
                <a:latin typeface="Times New Roman"/>
                <a:cs typeface="Times New Roman"/>
              </a:rPr>
              <a:t>to</a:t>
            </a:r>
            <a:r>
              <a:rPr sz="1000" spc="-30" dirty="0">
                <a:solidFill>
                  <a:srgbClr val="231F20"/>
                </a:solidFill>
                <a:latin typeface="Times New Roman"/>
                <a:cs typeface="Times New Roman"/>
              </a:rPr>
              <a:t> </a:t>
            </a:r>
            <a:r>
              <a:rPr sz="1000" dirty="0">
                <a:solidFill>
                  <a:srgbClr val="231F20"/>
                </a:solidFill>
                <a:latin typeface="Times New Roman"/>
                <a:cs typeface="Times New Roman"/>
              </a:rPr>
              <a:t>wait</a:t>
            </a:r>
            <a:r>
              <a:rPr sz="1000" spc="-30" dirty="0">
                <a:solidFill>
                  <a:srgbClr val="231F20"/>
                </a:solidFill>
                <a:latin typeface="Times New Roman"/>
                <a:cs typeface="Times New Roman"/>
              </a:rPr>
              <a:t> </a:t>
            </a:r>
            <a:r>
              <a:rPr sz="1000" dirty="0">
                <a:solidFill>
                  <a:srgbClr val="231F20"/>
                </a:solidFill>
                <a:latin typeface="Times New Roman"/>
                <a:cs typeface="Times New Roman"/>
              </a:rPr>
              <a:t>till</a:t>
            </a:r>
            <a:r>
              <a:rPr sz="1000" spc="-30" dirty="0">
                <a:solidFill>
                  <a:srgbClr val="231F20"/>
                </a:solidFill>
                <a:latin typeface="Times New Roman"/>
                <a:cs typeface="Times New Roman"/>
              </a:rPr>
              <a:t> </a:t>
            </a:r>
            <a:r>
              <a:rPr sz="1000" dirty="0">
                <a:solidFill>
                  <a:srgbClr val="231F20"/>
                </a:solidFill>
                <a:latin typeface="Times New Roman"/>
                <a:cs typeface="Times New Roman"/>
              </a:rPr>
              <a:t>motor</a:t>
            </a:r>
            <a:r>
              <a:rPr sz="1000" spc="-30" dirty="0">
                <a:solidFill>
                  <a:srgbClr val="231F20"/>
                </a:solidFill>
                <a:latin typeface="Times New Roman"/>
                <a:cs typeface="Times New Roman"/>
              </a:rPr>
              <a:t> </a:t>
            </a:r>
            <a:r>
              <a:rPr sz="1000" dirty="0">
                <a:solidFill>
                  <a:srgbClr val="231F20"/>
                </a:solidFill>
                <a:latin typeface="Times New Roman"/>
                <a:cs typeface="Times New Roman"/>
              </a:rPr>
              <a:t>stops.</a:t>
            </a:r>
            <a:endParaRPr sz="1000">
              <a:latin typeface="Times New Roman"/>
              <a:cs typeface="Times New Roman"/>
            </a:endParaRPr>
          </a:p>
          <a:p>
            <a:pPr marL="12700" marR="5715" indent="228600" algn="just">
              <a:lnSpc>
                <a:spcPct val="100000"/>
              </a:lnSpc>
              <a:spcBef>
                <a:spcPts val="190"/>
              </a:spcBef>
            </a:pPr>
            <a:r>
              <a:rPr sz="1000" dirty="0">
                <a:solidFill>
                  <a:srgbClr val="231F20"/>
                </a:solidFill>
                <a:latin typeface="Times New Roman"/>
                <a:cs typeface="Times New Roman"/>
              </a:rPr>
              <a:t>In certain applications where instant reversal is necessary while the motor is operating at full  speed, a relay is fitted in the circuit to short-circuit the centrifugal switch and connect the starting  winding</a:t>
            </a:r>
            <a:r>
              <a:rPr sz="1000" spc="-35" dirty="0">
                <a:solidFill>
                  <a:srgbClr val="231F20"/>
                </a:solidFill>
                <a:latin typeface="Times New Roman"/>
                <a:cs typeface="Times New Roman"/>
              </a:rPr>
              <a:t> </a:t>
            </a:r>
            <a:r>
              <a:rPr sz="1000" dirty="0">
                <a:solidFill>
                  <a:srgbClr val="231F20"/>
                </a:solidFill>
                <a:latin typeface="Times New Roman"/>
                <a:cs typeface="Times New Roman"/>
              </a:rPr>
              <a:t>in</a:t>
            </a:r>
            <a:r>
              <a:rPr sz="1000" spc="-35" dirty="0">
                <a:solidFill>
                  <a:srgbClr val="231F20"/>
                </a:solidFill>
                <a:latin typeface="Times New Roman"/>
                <a:cs typeface="Times New Roman"/>
              </a:rPr>
              <a:t> </a:t>
            </a:r>
            <a:r>
              <a:rPr sz="1000" dirty="0">
                <a:solidFill>
                  <a:srgbClr val="231F20"/>
                </a:solidFill>
                <a:latin typeface="Times New Roman"/>
                <a:cs typeface="Times New Roman"/>
              </a:rPr>
              <a:t>the</a:t>
            </a:r>
            <a:r>
              <a:rPr sz="1000" spc="-35" dirty="0">
                <a:solidFill>
                  <a:srgbClr val="231F20"/>
                </a:solidFill>
                <a:latin typeface="Times New Roman"/>
                <a:cs typeface="Times New Roman"/>
              </a:rPr>
              <a:t> </a:t>
            </a:r>
            <a:r>
              <a:rPr sz="1000" dirty="0">
                <a:solidFill>
                  <a:srgbClr val="231F20"/>
                </a:solidFill>
                <a:latin typeface="Times New Roman"/>
                <a:cs typeface="Times New Roman"/>
              </a:rPr>
              <a:t>circuit</a:t>
            </a:r>
            <a:r>
              <a:rPr sz="1000" spc="-35" dirty="0">
                <a:solidFill>
                  <a:srgbClr val="231F20"/>
                </a:solidFill>
                <a:latin typeface="Times New Roman"/>
                <a:cs typeface="Times New Roman"/>
              </a:rPr>
              <a:t> </a:t>
            </a:r>
            <a:r>
              <a:rPr sz="1000" dirty="0">
                <a:solidFill>
                  <a:srgbClr val="231F20"/>
                </a:solidFill>
                <a:latin typeface="Times New Roman"/>
                <a:cs typeface="Times New Roman"/>
              </a:rPr>
              <a:t>in</a:t>
            </a:r>
            <a:r>
              <a:rPr sz="1000" spc="-35" dirty="0">
                <a:solidFill>
                  <a:srgbClr val="231F20"/>
                </a:solidFill>
                <a:latin typeface="Times New Roman"/>
                <a:cs typeface="Times New Roman"/>
              </a:rPr>
              <a:t> </a:t>
            </a:r>
            <a:r>
              <a:rPr sz="1000" dirty="0">
                <a:solidFill>
                  <a:srgbClr val="231F20"/>
                </a:solidFill>
                <a:latin typeface="Times New Roman"/>
                <a:cs typeface="Times New Roman"/>
              </a:rPr>
              <a:t>the</a:t>
            </a:r>
            <a:r>
              <a:rPr sz="1000" spc="-35" dirty="0">
                <a:solidFill>
                  <a:srgbClr val="231F20"/>
                </a:solidFill>
                <a:latin typeface="Times New Roman"/>
                <a:cs typeface="Times New Roman"/>
              </a:rPr>
              <a:t> </a:t>
            </a:r>
            <a:r>
              <a:rPr sz="1000" dirty="0">
                <a:solidFill>
                  <a:srgbClr val="231F20"/>
                </a:solidFill>
                <a:latin typeface="Times New Roman"/>
                <a:cs typeface="Times New Roman"/>
              </a:rPr>
              <a:t>reversed</a:t>
            </a:r>
            <a:r>
              <a:rPr sz="1000" spc="-35" dirty="0">
                <a:solidFill>
                  <a:srgbClr val="231F20"/>
                </a:solidFill>
                <a:latin typeface="Times New Roman"/>
                <a:cs typeface="Times New Roman"/>
              </a:rPr>
              <a:t> </a:t>
            </a:r>
            <a:r>
              <a:rPr sz="1000" dirty="0">
                <a:solidFill>
                  <a:srgbClr val="231F20"/>
                </a:solidFill>
                <a:latin typeface="Times New Roman"/>
                <a:cs typeface="Times New Roman"/>
              </a:rPr>
              <a:t>direction</a:t>
            </a:r>
            <a:r>
              <a:rPr sz="1000" spc="-35" dirty="0">
                <a:solidFill>
                  <a:srgbClr val="231F20"/>
                </a:solidFill>
                <a:latin typeface="Times New Roman"/>
                <a:cs typeface="Times New Roman"/>
              </a:rPr>
              <a:t> </a:t>
            </a:r>
            <a:r>
              <a:rPr sz="1000" dirty="0">
                <a:solidFill>
                  <a:srgbClr val="231F20"/>
                </a:solidFill>
                <a:latin typeface="Times New Roman"/>
                <a:cs typeface="Times New Roman"/>
              </a:rPr>
              <a:t>(Fig.</a:t>
            </a:r>
            <a:r>
              <a:rPr sz="1000" spc="-35" dirty="0">
                <a:solidFill>
                  <a:srgbClr val="231F20"/>
                </a:solidFill>
                <a:latin typeface="Times New Roman"/>
                <a:cs typeface="Times New Roman"/>
              </a:rPr>
              <a:t> </a:t>
            </a:r>
            <a:r>
              <a:rPr sz="1000" dirty="0">
                <a:solidFill>
                  <a:srgbClr val="231F20"/>
                </a:solidFill>
                <a:latin typeface="Times New Roman"/>
                <a:cs typeface="Times New Roman"/>
              </a:rPr>
              <a:t>36.25).</a:t>
            </a:r>
            <a:endParaRPr sz="1000">
              <a:latin typeface="Times New Roman"/>
              <a:cs typeface="Times New Roman"/>
            </a:endParaRPr>
          </a:p>
          <a:p>
            <a:pPr marL="12700" marR="5080" indent="228600" algn="just">
              <a:lnSpc>
                <a:spcPct val="100000"/>
              </a:lnSpc>
              <a:spcBef>
                <a:spcPts val="210"/>
              </a:spcBef>
            </a:pPr>
            <a:r>
              <a:rPr sz="1000" dirty="0">
                <a:solidFill>
                  <a:srgbClr val="231F20"/>
                </a:solidFill>
                <a:latin typeface="Times New Roman"/>
                <a:cs typeface="Times New Roman"/>
              </a:rPr>
              <a:t>It</a:t>
            </a:r>
            <a:r>
              <a:rPr sz="1000" spc="-60" dirty="0">
                <a:solidFill>
                  <a:srgbClr val="231F20"/>
                </a:solidFill>
                <a:latin typeface="Times New Roman"/>
                <a:cs typeface="Times New Roman"/>
              </a:rPr>
              <a:t> </a:t>
            </a:r>
            <a:r>
              <a:rPr sz="1000" dirty="0">
                <a:solidFill>
                  <a:srgbClr val="231F20"/>
                </a:solidFill>
                <a:latin typeface="Times New Roman"/>
                <a:cs typeface="Times New Roman"/>
              </a:rPr>
              <a:t>will</a:t>
            </a:r>
            <a:r>
              <a:rPr sz="1000" spc="-60" dirty="0">
                <a:solidFill>
                  <a:srgbClr val="231F20"/>
                </a:solidFill>
                <a:latin typeface="Times New Roman"/>
                <a:cs typeface="Times New Roman"/>
              </a:rPr>
              <a:t> </a:t>
            </a:r>
            <a:r>
              <a:rPr sz="1000" dirty="0">
                <a:solidFill>
                  <a:srgbClr val="231F20"/>
                </a:solidFill>
                <a:latin typeface="Times New Roman"/>
                <a:cs typeface="Times New Roman"/>
              </a:rPr>
              <a:t>be</a:t>
            </a:r>
            <a:r>
              <a:rPr sz="1000" spc="-60" dirty="0">
                <a:solidFill>
                  <a:srgbClr val="231F20"/>
                </a:solidFill>
                <a:latin typeface="Times New Roman"/>
                <a:cs typeface="Times New Roman"/>
              </a:rPr>
              <a:t> </a:t>
            </a:r>
            <a:r>
              <a:rPr sz="1000" dirty="0">
                <a:solidFill>
                  <a:srgbClr val="231F20"/>
                </a:solidFill>
                <a:latin typeface="Times New Roman"/>
                <a:cs typeface="Times New Roman"/>
              </a:rPr>
              <a:t>seen</a:t>
            </a:r>
            <a:r>
              <a:rPr sz="1000" spc="-60" dirty="0">
                <a:solidFill>
                  <a:srgbClr val="231F20"/>
                </a:solidFill>
                <a:latin typeface="Times New Roman"/>
                <a:cs typeface="Times New Roman"/>
              </a:rPr>
              <a:t> </a:t>
            </a:r>
            <a:r>
              <a:rPr sz="1000" dirty="0">
                <a:solidFill>
                  <a:srgbClr val="231F20"/>
                </a:solidFill>
                <a:latin typeface="Times New Roman"/>
                <a:cs typeface="Times New Roman"/>
              </a:rPr>
              <a:t>that</a:t>
            </a:r>
            <a:r>
              <a:rPr sz="1000" spc="-60" dirty="0">
                <a:solidFill>
                  <a:srgbClr val="231F20"/>
                </a:solidFill>
                <a:latin typeface="Times New Roman"/>
                <a:cs typeface="Times New Roman"/>
              </a:rPr>
              <a:t> </a:t>
            </a:r>
            <a:r>
              <a:rPr sz="1000" dirty="0">
                <a:solidFill>
                  <a:srgbClr val="231F20"/>
                </a:solidFill>
                <a:latin typeface="Times New Roman"/>
                <a:cs typeface="Times New Roman"/>
              </a:rPr>
              <a:t>when</a:t>
            </a:r>
            <a:r>
              <a:rPr sz="1000" spc="-60" dirty="0">
                <a:solidFill>
                  <a:srgbClr val="231F20"/>
                </a:solidFill>
                <a:latin typeface="Times New Roman"/>
                <a:cs typeface="Times New Roman"/>
              </a:rPr>
              <a:t> </a:t>
            </a:r>
            <a:r>
              <a:rPr sz="1000" dirty="0">
                <a:solidFill>
                  <a:srgbClr val="231F20"/>
                </a:solidFill>
                <a:latin typeface="Times New Roman"/>
                <a:cs typeface="Times New Roman"/>
              </a:rPr>
              <a:t>at</a:t>
            </a:r>
            <a:r>
              <a:rPr sz="1000" spc="-60" dirty="0">
                <a:solidFill>
                  <a:srgbClr val="231F20"/>
                </a:solidFill>
                <a:latin typeface="Times New Roman"/>
                <a:cs typeface="Times New Roman"/>
              </a:rPr>
              <a:t> </a:t>
            </a:r>
            <a:r>
              <a:rPr sz="1000" dirty="0">
                <a:solidFill>
                  <a:srgbClr val="231F20"/>
                </a:solidFill>
                <a:latin typeface="Times New Roman"/>
                <a:cs typeface="Times New Roman"/>
              </a:rPr>
              <a:t>rest,</a:t>
            </a:r>
            <a:r>
              <a:rPr sz="1000" spc="-60" dirty="0">
                <a:solidFill>
                  <a:srgbClr val="231F20"/>
                </a:solidFill>
                <a:latin typeface="Times New Roman"/>
                <a:cs typeface="Times New Roman"/>
              </a:rPr>
              <a:t> </a:t>
            </a:r>
            <a:r>
              <a:rPr sz="1000" dirty="0">
                <a:solidFill>
                  <a:srgbClr val="231F20"/>
                </a:solidFill>
                <a:latin typeface="Times New Roman"/>
                <a:cs typeface="Times New Roman"/>
              </a:rPr>
              <a:t>the</a:t>
            </a:r>
            <a:r>
              <a:rPr sz="1000" spc="-60" dirty="0">
                <a:solidFill>
                  <a:srgbClr val="231F20"/>
                </a:solidFill>
                <a:latin typeface="Times New Roman"/>
                <a:cs typeface="Times New Roman"/>
              </a:rPr>
              <a:t> </a:t>
            </a:r>
            <a:r>
              <a:rPr sz="1000" dirty="0">
                <a:solidFill>
                  <a:srgbClr val="231F20"/>
                </a:solidFill>
                <a:latin typeface="Times New Roman"/>
                <a:cs typeface="Times New Roman"/>
              </a:rPr>
              <a:t>double-contact</a:t>
            </a:r>
            <a:r>
              <a:rPr sz="1000" spc="-60" dirty="0">
                <a:solidFill>
                  <a:srgbClr val="231F20"/>
                </a:solidFill>
                <a:latin typeface="Times New Roman"/>
                <a:cs typeface="Times New Roman"/>
              </a:rPr>
              <a:t> </a:t>
            </a:r>
            <a:r>
              <a:rPr sz="1000" dirty="0">
                <a:solidFill>
                  <a:srgbClr val="231F20"/>
                </a:solidFill>
                <a:latin typeface="Times New Roman"/>
                <a:cs typeface="Times New Roman"/>
              </a:rPr>
              <a:t>centrifugal</a:t>
            </a:r>
            <a:r>
              <a:rPr sz="1000" spc="-60" dirty="0">
                <a:solidFill>
                  <a:srgbClr val="231F20"/>
                </a:solidFill>
                <a:latin typeface="Times New Roman"/>
                <a:cs typeface="Times New Roman"/>
              </a:rPr>
              <a:t> </a:t>
            </a:r>
            <a:r>
              <a:rPr sz="1000" dirty="0">
                <a:solidFill>
                  <a:srgbClr val="231F20"/>
                </a:solidFill>
                <a:latin typeface="Times New Roman"/>
                <a:cs typeface="Times New Roman"/>
              </a:rPr>
              <a:t>switch</a:t>
            </a:r>
            <a:r>
              <a:rPr sz="1000" spc="-60" dirty="0">
                <a:solidFill>
                  <a:srgbClr val="231F20"/>
                </a:solidFill>
                <a:latin typeface="Times New Roman"/>
                <a:cs typeface="Times New Roman"/>
              </a:rPr>
              <a:t> </a:t>
            </a:r>
            <a:r>
              <a:rPr sz="1000" dirty="0">
                <a:solidFill>
                  <a:srgbClr val="231F20"/>
                </a:solidFill>
                <a:latin typeface="Times New Roman"/>
                <a:cs typeface="Times New Roman"/>
              </a:rPr>
              <a:t>is</a:t>
            </a:r>
            <a:r>
              <a:rPr sz="1000" spc="-60" dirty="0">
                <a:solidFill>
                  <a:srgbClr val="231F20"/>
                </a:solidFill>
                <a:latin typeface="Times New Roman"/>
                <a:cs typeface="Times New Roman"/>
              </a:rPr>
              <a:t> </a:t>
            </a:r>
            <a:r>
              <a:rPr sz="1000" dirty="0">
                <a:solidFill>
                  <a:srgbClr val="231F20"/>
                </a:solidFill>
                <a:latin typeface="Times New Roman"/>
                <a:cs typeface="Times New Roman"/>
              </a:rPr>
              <a:t>in</a:t>
            </a:r>
            <a:r>
              <a:rPr sz="1000" spc="-60" dirty="0">
                <a:solidFill>
                  <a:srgbClr val="231F20"/>
                </a:solidFill>
                <a:latin typeface="Times New Roman"/>
                <a:cs typeface="Times New Roman"/>
              </a:rPr>
              <a:t> </a:t>
            </a:r>
            <a:r>
              <a:rPr sz="1000" dirty="0">
                <a:solidFill>
                  <a:srgbClr val="231F20"/>
                </a:solidFill>
                <a:latin typeface="Times New Roman"/>
                <a:cs typeface="Times New Roman"/>
              </a:rPr>
              <a:t>the</a:t>
            </a:r>
            <a:r>
              <a:rPr sz="1000" spc="-60" dirty="0">
                <a:solidFill>
                  <a:srgbClr val="231F20"/>
                </a:solidFill>
                <a:latin typeface="Times New Roman"/>
                <a:cs typeface="Times New Roman"/>
              </a:rPr>
              <a:t> </a:t>
            </a:r>
            <a:r>
              <a:rPr sz="1000" dirty="0">
                <a:solidFill>
                  <a:srgbClr val="231F20"/>
                </a:solidFill>
                <a:latin typeface="Times New Roman"/>
                <a:cs typeface="Times New Roman"/>
              </a:rPr>
              <a:t>`start'</a:t>
            </a:r>
            <a:r>
              <a:rPr sz="1000" spc="-60" dirty="0">
                <a:solidFill>
                  <a:srgbClr val="231F20"/>
                </a:solidFill>
                <a:latin typeface="Times New Roman"/>
                <a:cs typeface="Times New Roman"/>
              </a:rPr>
              <a:t> </a:t>
            </a:r>
            <a:r>
              <a:rPr sz="1000" dirty="0">
                <a:solidFill>
                  <a:srgbClr val="231F20"/>
                </a:solidFill>
                <a:latin typeface="Times New Roman"/>
                <a:cs typeface="Times New Roman"/>
              </a:rPr>
              <a:t>position.</a:t>
            </a:r>
            <a:r>
              <a:rPr sz="1000" spc="-60" dirty="0">
                <a:solidFill>
                  <a:srgbClr val="231F20"/>
                </a:solidFill>
                <a:latin typeface="Times New Roman"/>
                <a:cs typeface="Times New Roman"/>
              </a:rPr>
              <a:t> </a:t>
            </a:r>
            <a:r>
              <a:rPr sz="1000" dirty="0">
                <a:solidFill>
                  <a:srgbClr val="231F20"/>
                </a:solidFill>
                <a:latin typeface="Times New Roman"/>
                <a:cs typeface="Times New Roman"/>
              </a:rPr>
              <a:t>In  this</a:t>
            </a:r>
            <a:r>
              <a:rPr sz="1000" spc="-40" dirty="0">
                <a:solidFill>
                  <a:srgbClr val="231F20"/>
                </a:solidFill>
                <a:latin typeface="Times New Roman"/>
                <a:cs typeface="Times New Roman"/>
              </a:rPr>
              <a:t> </a:t>
            </a:r>
            <a:r>
              <a:rPr sz="1000" dirty="0">
                <a:solidFill>
                  <a:srgbClr val="231F20"/>
                </a:solidFill>
                <a:latin typeface="Times New Roman"/>
                <a:cs typeface="Times New Roman"/>
              </a:rPr>
              <a:t>position,</a:t>
            </a:r>
            <a:r>
              <a:rPr sz="1000" spc="-40" dirty="0">
                <a:solidFill>
                  <a:srgbClr val="231F20"/>
                </a:solidFill>
                <a:latin typeface="Times New Roman"/>
                <a:cs typeface="Times New Roman"/>
              </a:rPr>
              <a:t> </a:t>
            </a:r>
            <a:r>
              <a:rPr sz="1000" dirty="0">
                <a:solidFill>
                  <a:srgbClr val="231F20"/>
                </a:solidFill>
                <a:latin typeface="Times New Roman"/>
                <a:cs typeface="Times New Roman"/>
              </a:rPr>
              <a:t>two</a:t>
            </a:r>
            <a:r>
              <a:rPr sz="1000" spc="-40" dirty="0">
                <a:solidFill>
                  <a:srgbClr val="231F20"/>
                </a:solidFill>
                <a:latin typeface="Times New Roman"/>
                <a:cs typeface="Times New Roman"/>
              </a:rPr>
              <a:t> </a:t>
            </a:r>
            <a:r>
              <a:rPr sz="1000" dirty="0">
                <a:solidFill>
                  <a:srgbClr val="231F20"/>
                </a:solidFill>
                <a:latin typeface="Times New Roman"/>
                <a:cs typeface="Times New Roman"/>
              </a:rPr>
              <a:t>connections</a:t>
            </a:r>
            <a:r>
              <a:rPr sz="1000" spc="-40" dirty="0">
                <a:solidFill>
                  <a:srgbClr val="231F20"/>
                </a:solidFill>
                <a:latin typeface="Times New Roman"/>
                <a:cs typeface="Times New Roman"/>
              </a:rPr>
              <a:t> </a:t>
            </a:r>
            <a:r>
              <a:rPr sz="1000" dirty="0">
                <a:solidFill>
                  <a:srgbClr val="231F20"/>
                </a:solidFill>
                <a:latin typeface="Times New Roman"/>
                <a:cs typeface="Times New Roman"/>
              </a:rPr>
              <a:t>are</a:t>
            </a:r>
            <a:r>
              <a:rPr sz="1000" spc="-40" dirty="0">
                <a:solidFill>
                  <a:srgbClr val="231F20"/>
                </a:solidFill>
                <a:latin typeface="Times New Roman"/>
                <a:cs typeface="Times New Roman"/>
              </a:rPr>
              <a:t> </a:t>
            </a:r>
            <a:r>
              <a:rPr sz="1000" dirty="0">
                <a:solidFill>
                  <a:srgbClr val="231F20"/>
                </a:solidFill>
                <a:latin typeface="Times New Roman"/>
                <a:cs typeface="Times New Roman"/>
              </a:rPr>
              <a:t>made</a:t>
            </a:r>
            <a:r>
              <a:rPr sz="1000" spc="-40" dirty="0">
                <a:solidFill>
                  <a:srgbClr val="231F20"/>
                </a:solidFill>
                <a:latin typeface="Times New Roman"/>
                <a:cs typeface="Times New Roman"/>
              </a:rPr>
              <a:t> </a:t>
            </a:r>
            <a:r>
              <a:rPr sz="1000" dirty="0">
                <a:solidFill>
                  <a:srgbClr val="231F20"/>
                </a:solidFill>
                <a:latin typeface="Times New Roman"/>
                <a:cs typeface="Times New Roman"/>
              </a:rPr>
              <a:t>:</a:t>
            </a:r>
            <a:endParaRPr sz="1000">
              <a:latin typeface="Times New Roman"/>
              <a:cs typeface="Times New Roman"/>
            </a:endParaRPr>
          </a:p>
        </p:txBody>
      </p:sp>
      <p:sp>
        <p:nvSpPr>
          <p:cNvPr id="7" name="object 7"/>
          <p:cNvSpPr/>
          <p:nvPr/>
        </p:nvSpPr>
        <p:spPr>
          <a:xfrm>
            <a:off x="4293977" y="3184824"/>
            <a:ext cx="2786798" cy="948821"/>
          </a:xfrm>
          <a:prstGeom prst="rect">
            <a:avLst/>
          </a:prstGeom>
          <a:blipFill>
            <a:blip r:embed="rId2" cstate="print"/>
            <a:stretch>
              <a:fillRect/>
            </a:stretch>
          </a:blipFill>
        </p:spPr>
        <p:txBody>
          <a:bodyPr wrap="square" lIns="0" tIns="0" rIns="0" bIns="0" rtlCol="0"/>
          <a:lstStyle/>
          <a:p>
            <a:endParaRPr/>
          </a:p>
        </p:txBody>
      </p:sp>
      <p:sp>
        <p:nvSpPr>
          <p:cNvPr id="8" name="object 8"/>
          <p:cNvSpPr/>
          <p:nvPr/>
        </p:nvSpPr>
        <p:spPr>
          <a:xfrm>
            <a:off x="2052652" y="3222429"/>
            <a:ext cx="1999781" cy="821747"/>
          </a:xfrm>
          <a:prstGeom prst="rect">
            <a:avLst/>
          </a:prstGeom>
          <a:blipFill>
            <a:blip r:embed="rId3" cstate="print"/>
            <a:stretch>
              <a:fillRect/>
            </a:stretch>
          </a:blipFill>
        </p:spPr>
        <p:txBody>
          <a:bodyPr wrap="square" lIns="0" tIns="0" rIns="0" bIns="0" rtlCol="0"/>
          <a:lstStyle/>
          <a:p>
            <a:endParaRPr/>
          </a:p>
        </p:txBody>
      </p:sp>
      <p:sp>
        <p:nvSpPr>
          <p:cNvPr id="9" name="object 9"/>
          <p:cNvSpPr txBox="1"/>
          <p:nvPr/>
        </p:nvSpPr>
        <p:spPr>
          <a:xfrm>
            <a:off x="1513755" y="2427504"/>
            <a:ext cx="6116491" cy="846386"/>
          </a:xfrm>
          <a:prstGeom prst="rect">
            <a:avLst/>
          </a:prstGeom>
        </p:spPr>
        <p:txBody>
          <a:bodyPr vert="horz" wrap="square" lIns="0" tIns="0" rIns="0" bIns="0" rtlCol="0">
            <a:spAutoFit/>
          </a:bodyPr>
          <a:lstStyle/>
          <a:p>
            <a:pPr marL="927100">
              <a:lnSpc>
                <a:spcPct val="100000"/>
              </a:lnSpc>
              <a:tabLst>
                <a:tab pos="2298065" algn="l"/>
                <a:tab pos="3898265" algn="l"/>
              </a:tabLst>
            </a:pPr>
            <a:r>
              <a:rPr sz="800" b="1" spc="-5" dirty="0">
                <a:solidFill>
                  <a:srgbClr val="231F20"/>
                </a:solidFill>
                <a:latin typeface="Arial"/>
                <a:cs typeface="Arial"/>
              </a:rPr>
              <a:t>Fig.</a:t>
            </a:r>
            <a:r>
              <a:rPr sz="800" b="1" spc="5" dirty="0">
                <a:solidFill>
                  <a:srgbClr val="231F20"/>
                </a:solidFill>
                <a:latin typeface="Arial"/>
                <a:cs typeface="Arial"/>
              </a:rPr>
              <a:t> </a:t>
            </a:r>
            <a:r>
              <a:rPr sz="800" b="1" spc="-5" dirty="0">
                <a:solidFill>
                  <a:srgbClr val="231F20"/>
                </a:solidFill>
                <a:latin typeface="Arial"/>
                <a:cs typeface="Arial"/>
              </a:rPr>
              <a:t>36.21	Fig.</a:t>
            </a:r>
            <a:r>
              <a:rPr sz="800" b="1" spc="5" dirty="0">
                <a:solidFill>
                  <a:srgbClr val="231F20"/>
                </a:solidFill>
                <a:latin typeface="Arial"/>
                <a:cs typeface="Arial"/>
              </a:rPr>
              <a:t> </a:t>
            </a:r>
            <a:r>
              <a:rPr sz="800" b="1" spc="-5" dirty="0">
                <a:solidFill>
                  <a:srgbClr val="231F20"/>
                </a:solidFill>
                <a:latin typeface="Arial"/>
                <a:cs typeface="Arial"/>
              </a:rPr>
              <a:t>36.22	Fig.</a:t>
            </a:r>
            <a:r>
              <a:rPr sz="800" b="1" spc="-90" dirty="0">
                <a:solidFill>
                  <a:srgbClr val="231F20"/>
                </a:solidFill>
                <a:latin typeface="Arial"/>
                <a:cs typeface="Arial"/>
              </a:rPr>
              <a:t> </a:t>
            </a:r>
            <a:r>
              <a:rPr sz="800" b="1" spc="-5" dirty="0">
                <a:solidFill>
                  <a:srgbClr val="231F20"/>
                </a:solidFill>
                <a:latin typeface="Arial"/>
                <a:cs typeface="Arial"/>
              </a:rPr>
              <a:t>36.23</a:t>
            </a:r>
            <a:endParaRPr sz="800">
              <a:latin typeface="Arial"/>
              <a:cs typeface="Arial"/>
            </a:endParaRPr>
          </a:p>
          <a:p>
            <a:pPr>
              <a:lnSpc>
                <a:spcPct val="100000"/>
              </a:lnSpc>
              <a:spcBef>
                <a:spcPts val="25"/>
              </a:spcBef>
            </a:pPr>
            <a:endParaRPr sz="700">
              <a:latin typeface="Times New Roman"/>
              <a:cs typeface="Times New Roman"/>
            </a:endParaRPr>
          </a:p>
          <a:p>
            <a:pPr marL="12700" marR="5080" algn="just">
              <a:lnSpc>
                <a:spcPct val="100000"/>
              </a:lnSpc>
            </a:pPr>
            <a:r>
              <a:rPr sz="1000" dirty="0">
                <a:solidFill>
                  <a:srgbClr val="231F20"/>
                </a:solidFill>
                <a:latin typeface="Times New Roman"/>
                <a:cs typeface="Times New Roman"/>
              </a:rPr>
              <a:t>The</a:t>
            </a:r>
            <a:r>
              <a:rPr sz="1000" spc="-60" dirty="0">
                <a:solidFill>
                  <a:srgbClr val="231F20"/>
                </a:solidFill>
                <a:latin typeface="Times New Roman"/>
                <a:cs typeface="Times New Roman"/>
              </a:rPr>
              <a:t> </a:t>
            </a:r>
            <a:r>
              <a:rPr sz="1000" dirty="0">
                <a:solidFill>
                  <a:srgbClr val="231F20"/>
                </a:solidFill>
                <a:latin typeface="Times New Roman"/>
                <a:cs typeface="Times New Roman"/>
              </a:rPr>
              <a:t>second</a:t>
            </a:r>
            <a:r>
              <a:rPr sz="1000" spc="-60" dirty="0">
                <a:solidFill>
                  <a:srgbClr val="231F20"/>
                </a:solidFill>
                <a:latin typeface="Times New Roman"/>
                <a:cs typeface="Times New Roman"/>
              </a:rPr>
              <a:t> </a:t>
            </a:r>
            <a:r>
              <a:rPr sz="1000" dirty="0">
                <a:solidFill>
                  <a:srgbClr val="231F20"/>
                </a:solidFill>
                <a:latin typeface="Times New Roman"/>
                <a:cs typeface="Times New Roman"/>
              </a:rPr>
              <a:t>lead</a:t>
            </a:r>
            <a:r>
              <a:rPr sz="1000" spc="-60" dirty="0">
                <a:solidFill>
                  <a:srgbClr val="231F20"/>
                </a:solidFill>
                <a:latin typeface="Times New Roman"/>
                <a:cs typeface="Times New Roman"/>
              </a:rPr>
              <a:t> </a:t>
            </a:r>
            <a:r>
              <a:rPr sz="1000" dirty="0">
                <a:solidFill>
                  <a:srgbClr val="231F20"/>
                </a:solidFill>
                <a:latin typeface="Times New Roman"/>
                <a:cs typeface="Times New Roman"/>
              </a:rPr>
              <a:t>of</a:t>
            </a:r>
            <a:r>
              <a:rPr sz="1000" spc="-60" dirty="0">
                <a:solidFill>
                  <a:srgbClr val="231F20"/>
                </a:solidFill>
                <a:latin typeface="Times New Roman"/>
                <a:cs typeface="Times New Roman"/>
              </a:rPr>
              <a:t> </a:t>
            </a:r>
            <a:r>
              <a:rPr sz="1000" dirty="0">
                <a:solidFill>
                  <a:srgbClr val="231F20"/>
                </a:solidFill>
                <a:latin typeface="Times New Roman"/>
                <a:cs typeface="Times New Roman"/>
              </a:rPr>
              <a:t>the</a:t>
            </a:r>
            <a:r>
              <a:rPr sz="1000" spc="-60" dirty="0">
                <a:solidFill>
                  <a:srgbClr val="231F20"/>
                </a:solidFill>
                <a:latin typeface="Times New Roman"/>
                <a:cs typeface="Times New Roman"/>
              </a:rPr>
              <a:t> </a:t>
            </a:r>
            <a:r>
              <a:rPr sz="1000" dirty="0">
                <a:solidFill>
                  <a:srgbClr val="231F20"/>
                </a:solidFill>
                <a:latin typeface="Times New Roman"/>
                <a:cs typeface="Times New Roman"/>
              </a:rPr>
              <a:t>starting</a:t>
            </a:r>
            <a:r>
              <a:rPr sz="1000" spc="-60" dirty="0">
                <a:solidFill>
                  <a:srgbClr val="231F20"/>
                </a:solidFill>
                <a:latin typeface="Times New Roman"/>
                <a:cs typeface="Times New Roman"/>
              </a:rPr>
              <a:t> </a:t>
            </a:r>
            <a:r>
              <a:rPr sz="1000" dirty="0">
                <a:solidFill>
                  <a:srgbClr val="231F20"/>
                </a:solidFill>
                <a:latin typeface="Times New Roman"/>
                <a:cs typeface="Times New Roman"/>
              </a:rPr>
              <a:t>winding</a:t>
            </a:r>
            <a:r>
              <a:rPr sz="1000" spc="-60" dirty="0">
                <a:solidFill>
                  <a:srgbClr val="231F20"/>
                </a:solidFill>
                <a:latin typeface="Times New Roman"/>
                <a:cs typeface="Times New Roman"/>
              </a:rPr>
              <a:t> </a:t>
            </a:r>
            <a:r>
              <a:rPr sz="1000" dirty="0">
                <a:solidFill>
                  <a:srgbClr val="231F20"/>
                </a:solidFill>
                <a:latin typeface="Times New Roman"/>
                <a:cs typeface="Times New Roman"/>
              </a:rPr>
              <a:t>and</a:t>
            </a:r>
            <a:r>
              <a:rPr sz="1000" spc="-60" dirty="0">
                <a:solidFill>
                  <a:srgbClr val="231F20"/>
                </a:solidFill>
                <a:latin typeface="Times New Roman"/>
                <a:cs typeface="Times New Roman"/>
              </a:rPr>
              <a:t> </a:t>
            </a:r>
            <a:r>
              <a:rPr sz="1000" dirty="0">
                <a:solidFill>
                  <a:srgbClr val="231F20"/>
                </a:solidFill>
                <a:latin typeface="Times New Roman"/>
                <a:cs typeface="Times New Roman"/>
              </a:rPr>
              <a:t>both</a:t>
            </a:r>
            <a:r>
              <a:rPr sz="1000" spc="-60" dirty="0">
                <a:solidFill>
                  <a:srgbClr val="231F20"/>
                </a:solidFill>
                <a:latin typeface="Times New Roman"/>
                <a:cs typeface="Times New Roman"/>
              </a:rPr>
              <a:t> </a:t>
            </a:r>
            <a:r>
              <a:rPr sz="1000" dirty="0">
                <a:solidFill>
                  <a:srgbClr val="231F20"/>
                </a:solidFill>
                <a:latin typeface="Times New Roman"/>
                <a:cs typeface="Times New Roman"/>
              </a:rPr>
              <a:t>leads</a:t>
            </a:r>
            <a:r>
              <a:rPr sz="1000" spc="-60" dirty="0">
                <a:solidFill>
                  <a:srgbClr val="231F20"/>
                </a:solidFill>
                <a:latin typeface="Times New Roman"/>
                <a:cs typeface="Times New Roman"/>
              </a:rPr>
              <a:t> </a:t>
            </a:r>
            <a:r>
              <a:rPr sz="1000" dirty="0">
                <a:solidFill>
                  <a:srgbClr val="231F20"/>
                </a:solidFill>
                <a:latin typeface="Times New Roman"/>
                <a:cs typeface="Times New Roman"/>
              </a:rPr>
              <a:t>of</a:t>
            </a:r>
            <a:r>
              <a:rPr sz="1000" spc="-60" dirty="0">
                <a:solidFill>
                  <a:srgbClr val="231F20"/>
                </a:solidFill>
                <a:latin typeface="Times New Roman"/>
                <a:cs typeface="Times New Roman"/>
              </a:rPr>
              <a:t> </a:t>
            </a:r>
            <a:r>
              <a:rPr sz="1000" dirty="0">
                <a:solidFill>
                  <a:srgbClr val="231F20"/>
                </a:solidFill>
                <a:latin typeface="Times New Roman"/>
                <a:cs typeface="Times New Roman"/>
              </a:rPr>
              <a:t>the</a:t>
            </a:r>
            <a:r>
              <a:rPr sz="1000" spc="-60" dirty="0">
                <a:solidFill>
                  <a:srgbClr val="231F20"/>
                </a:solidFill>
                <a:latin typeface="Times New Roman"/>
                <a:cs typeface="Times New Roman"/>
              </a:rPr>
              <a:t> </a:t>
            </a:r>
            <a:r>
              <a:rPr sz="1000" dirty="0">
                <a:solidFill>
                  <a:srgbClr val="231F20"/>
                </a:solidFill>
                <a:latin typeface="Times New Roman"/>
                <a:cs typeface="Times New Roman"/>
              </a:rPr>
              <a:t>running</a:t>
            </a:r>
            <a:r>
              <a:rPr sz="1000" spc="-60" dirty="0">
                <a:solidFill>
                  <a:srgbClr val="231F20"/>
                </a:solidFill>
                <a:latin typeface="Times New Roman"/>
                <a:cs typeface="Times New Roman"/>
              </a:rPr>
              <a:t> </a:t>
            </a:r>
            <a:r>
              <a:rPr sz="1000" dirty="0">
                <a:solidFill>
                  <a:srgbClr val="231F20"/>
                </a:solidFill>
                <a:latin typeface="Times New Roman"/>
                <a:cs typeface="Times New Roman"/>
              </a:rPr>
              <a:t>winding</a:t>
            </a:r>
            <a:r>
              <a:rPr sz="1000" spc="-60" dirty="0">
                <a:solidFill>
                  <a:srgbClr val="231F20"/>
                </a:solidFill>
                <a:latin typeface="Times New Roman"/>
                <a:cs typeface="Times New Roman"/>
              </a:rPr>
              <a:t> </a:t>
            </a:r>
            <a:r>
              <a:rPr sz="1000" dirty="0">
                <a:solidFill>
                  <a:srgbClr val="231F20"/>
                </a:solidFill>
                <a:latin typeface="Times New Roman"/>
                <a:cs typeface="Times New Roman"/>
              </a:rPr>
              <a:t>are</a:t>
            </a:r>
            <a:r>
              <a:rPr sz="1000" spc="-60" dirty="0">
                <a:solidFill>
                  <a:srgbClr val="231F20"/>
                </a:solidFill>
                <a:latin typeface="Times New Roman"/>
                <a:cs typeface="Times New Roman"/>
              </a:rPr>
              <a:t> </a:t>
            </a:r>
            <a:r>
              <a:rPr sz="1000" dirty="0">
                <a:solidFill>
                  <a:srgbClr val="231F20"/>
                </a:solidFill>
                <a:latin typeface="Times New Roman"/>
                <a:cs typeface="Times New Roman"/>
              </a:rPr>
              <a:t>brought</a:t>
            </a:r>
            <a:r>
              <a:rPr sz="1000" spc="-60" dirty="0">
                <a:solidFill>
                  <a:srgbClr val="231F20"/>
                </a:solidFill>
                <a:latin typeface="Times New Roman"/>
                <a:cs typeface="Times New Roman"/>
              </a:rPr>
              <a:t> </a:t>
            </a:r>
            <a:r>
              <a:rPr sz="1000" dirty="0">
                <a:solidFill>
                  <a:srgbClr val="231F20"/>
                </a:solidFill>
                <a:latin typeface="Times New Roman"/>
                <a:cs typeface="Times New Roman"/>
              </a:rPr>
              <a:t>outside</a:t>
            </a:r>
            <a:r>
              <a:rPr sz="1000" spc="-60" dirty="0">
                <a:solidFill>
                  <a:srgbClr val="231F20"/>
                </a:solidFill>
                <a:latin typeface="Times New Roman"/>
                <a:cs typeface="Times New Roman"/>
              </a:rPr>
              <a:t> </a:t>
            </a:r>
            <a:r>
              <a:rPr sz="1000" dirty="0">
                <a:solidFill>
                  <a:srgbClr val="231F20"/>
                </a:solidFill>
                <a:latin typeface="Times New Roman"/>
                <a:cs typeface="Times New Roman"/>
              </a:rPr>
              <a:t>as  shown in Fig. 36.23. When the external lead of the starting winding is connected to point </a:t>
            </a:r>
            <a:r>
              <a:rPr sz="1000" i="1" dirty="0">
                <a:solidFill>
                  <a:srgbClr val="231F20"/>
                </a:solidFill>
                <a:latin typeface="Times New Roman"/>
                <a:cs typeface="Times New Roman"/>
              </a:rPr>
              <a:t>A </a:t>
            </a:r>
            <a:r>
              <a:rPr sz="1000" dirty="0">
                <a:solidFill>
                  <a:srgbClr val="231F20"/>
                </a:solidFill>
                <a:latin typeface="Times New Roman"/>
                <a:cs typeface="Times New Roman"/>
              </a:rPr>
              <a:t>, </a:t>
            </a:r>
            <a:r>
              <a:rPr sz="1000" spc="-5" dirty="0">
                <a:solidFill>
                  <a:srgbClr val="231F20"/>
                </a:solidFill>
                <a:latin typeface="Times New Roman"/>
                <a:cs typeface="Times New Roman"/>
              </a:rPr>
              <a:t>the  </a:t>
            </a:r>
            <a:r>
              <a:rPr sz="1000" dirty="0">
                <a:solidFill>
                  <a:srgbClr val="231F20"/>
                </a:solidFill>
                <a:latin typeface="Times New Roman"/>
                <a:cs typeface="Times New Roman"/>
              </a:rPr>
              <a:t>winding is connected across </a:t>
            </a:r>
            <a:r>
              <a:rPr sz="1000" i="1" spc="30" dirty="0">
                <a:solidFill>
                  <a:srgbClr val="231F20"/>
                </a:solidFill>
                <a:latin typeface="Times New Roman"/>
                <a:cs typeface="Times New Roman"/>
              </a:rPr>
              <a:t>R</a:t>
            </a:r>
            <a:r>
              <a:rPr sz="1050" spc="44" baseline="-23809" dirty="0">
                <a:solidFill>
                  <a:srgbClr val="231F20"/>
                </a:solidFill>
                <a:latin typeface="Times New Roman"/>
                <a:cs typeface="Times New Roman"/>
              </a:rPr>
              <a:t>1 </a:t>
            </a:r>
            <a:r>
              <a:rPr sz="1000" dirty="0">
                <a:solidFill>
                  <a:srgbClr val="231F20"/>
                </a:solidFill>
                <a:latin typeface="Times New Roman"/>
                <a:cs typeface="Times New Roman"/>
              </a:rPr>
              <a:t>and the motor runs clockwise. When the lead of starter winding is  connected to point </a:t>
            </a:r>
            <a:r>
              <a:rPr sz="1000" i="1" spc="30" dirty="0">
                <a:solidFill>
                  <a:srgbClr val="231F20"/>
                </a:solidFill>
                <a:latin typeface="Times New Roman"/>
                <a:cs typeface="Times New Roman"/>
              </a:rPr>
              <a:t>B</a:t>
            </a:r>
            <a:r>
              <a:rPr sz="1000" spc="30" dirty="0">
                <a:solidFill>
                  <a:srgbClr val="231F20"/>
                </a:solidFill>
                <a:latin typeface="Times New Roman"/>
                <a:cs typeface="Times New Roman"/>
              </a:rPr>
              <a:t>, </a:t>
            </a:r>
            <a:r>
              <a:rPr sz="1000" dirty="0">
                <a:solidFill>
                  <a:srgbClr val="231F20"/>
                </a:solidFill>
                <a:latin typeface="Times New Roman"/>
                <a:cs typeface="Times New Roman"/>
              </a:rPr>
              <a:t>it is connected across </a:t>
            </a:r>
            <a:r>
              <a:rPr sz="1000" i="1" spc="10" dirty="0">
                <a:solidFill>
                  <a:srgbClr val="231F20"/>
                </a:solidFill>
                <a:latin typeface="Times New Roman"/>
                <a:cs typeface="Times New Roman"/>
              </a:rPr>
              <a:t>R</a:t>
            </a:r>
            <a:r>
              <a:rPr sz="1050" spc="15" baseline="-23809" dirty="0">
                <a:solidFill>
                  <a:srgbClr val="231F20"/>
                </a:solidFill>
                <a:latin typeface="Times New Roman"/>
                <a:cs typeface="Times New Roman"/>
              </a:rPr>
              <a:t>2</a:t>
            </a:r>
            <a:r>
              <a:rPr sz="1000" spc="10" dirty="0">
                <a:solidFill>
                  <a:srgbClr val="231F20"/>
                </a:solidFill>
                <a:latin typeface="Times New Roman"/>
                <a:cs typeface="Times New Roman"/>
              </a:rPr>
              <a:t>. </a:t>
            </a:r>
            <a:r>
              <a:rPr sz="1000" dirty="0">
                <a:solidFill>
                  <a:srgbClr val="231F20"/>
                </a:solidFill>
                <a:latin typeface="Times New Roman"/>
                <a:cs typeface="Times New Roman"/>
              </a:rPr>
              <a:t>Since current flowing through starting winding is  reversed,</a:t>
            </a:r>
            <a:r>
              <a:rPr sz="1000" spc="-50" dirty="0">
                <a:solidFill>
                  <a:srgbClr val="231F20"/>
                </a:solidFill>
                <a:latin typeface="Times New Roman"/>
                <a:cs typeface="Times New Roman"/>
              </a:rPr>
              <a:t> </a:t>
            </a:r>
            <a:r>
              <a:rPr sz="1000" dirty="0">
                <a:solidFill>
                  <a:srgbClr val="231F20"/>
                </a:solidFill>
                <a:latin typeface="Times New Roman"/>
                <a:cs typeface="Times New Roman"/>
              </a:rPr>
              <a:t>the</a:t>
            </a:r>
            <a:r>
              <a:rPr sz="1000" spc="-50" dirty="0">
                <a:solidFill>
                  <a:srgbClr val="231F20"/>
                </a:solidFill>
                <a:latin typeface="Times New Roman"/>
                <a:cs typeface="Times New Roman"/>
              </a:rPr>
              <a:t> </a:t>
            </a:r>
            <a:r>
              <a:rPr sz="1000" dirty="0">
                <a:solidFill>
                  <a:srgbClr val="231F20"/>
                </a:solidFill>
                <a:latin typeface="Times New Roman"/>
                <a:cs typeface="Times New Roman"/>
              </a:rPr>
              <a:t>motor</a:t>
            </a:r>
            <a:r>
              <a:rPr sz="1000" spc="-50" dirty="0">
                <a:solidFill>
                  <a:srgbClr val="231F20"/>
                </a:solidFill>
                <a:latin typeface="Times New Roman"/>
                <a:cs typeface="Times New Roman"/>
              </a:rPr>
              <a:t> </a:t>
            </a:r>
            <a:r>
              <a:rPr sz="1000" dirty="0">
                <a:solidFill>
                  <a:srgbClr val="231F20"/>
                </a:solidFill>
                <a:latin typeface="Times New Roman"/>
                <a:cs typeface="Times New Roman"/>
              </a:rPr>
              <a:t>runs</a:t>
            </a:r>
            <a:r>
              <a:rPr sz="1000" spc="-50" dirty="0">
                <a:solidFill>
                  <a:srgbClr val="231F20"/>
                </a:solidFill>
                <a:latin typeface="Times New Roman"/>
                <a:cs typeface="Times New Roman"/>
              </a:rPr>
              <a:t> </a:t>
            </a:r>
            <a:r>
              <a:rPr sz="1000" dirty="0">
                <a:solidFill>
                  <a:srgbClr val="231F20"/>
                </a:solidFill>
                <a:latin typeface="Times New Roman"/>
                <a:cs typeface="Times New Roman"/>
              </a:rPr>
              <a:t>in</a:t>
            </a:r>
            <a:r>
              <a:rPr sz="1000" spc="-50" dirty="0">
                <a:solidFill>
                  <a:srgbClr val="231F20"/>
                </a:solidFill>
                <a:latin typeface="Times New Roman"/>
                <a:cs typeface="Times New Roman"/>
              </a:rPr>
              <a:t> </a:t>
            </a:r>
            <a:r>
              <a:rPr sz="1000" dirty="0">
                <a:solidFill>
                  <a:srgbClr val="231F20"/>
                </a:solidFill>
                <a:latin typeface="Times New Roman"/>
                <a:cs typeface="Times New Roman"/>
              </a:rPr>
              <a:t>counter-clockwise</a:t>
            </a:r>
            <a:r>
              <a:rPr sz="1000" spc="-50" dirty="0">
                <a:solidFill>
                  <a:srgbClr val="231F20"/>
                </a:solidFill>
                <a:latin typeface="Times New Roman"/>
                <a:cs typeface="Times New Roman"/>
              </a:rPr>
              <a:t> </a:t>
            </a:r>
            <a:r>
              <a:rPr sz="1000" dirty="0">
                <a:solidFill>
                  <a:srgbClr val="231F20"/>
                </a:solidFill>
                <a:latin typeface="Times New Roman"/>
                <a:cs typeface="Times New Roman"/>
              </a:rPr>
              <a:t>direction.</a:t>
            </a:r>
            <a:endParaRPr sz="1000">
              <a:latin typeface="Times New Roman"/>
              <a:cs typeface="Times New Roman"/>
            </a:endParaRPr>
          </a:p>
        </p:txBody>
      </p:sp>
      <p:sp>
        <p:nvSpPr>
          <p:cNvPr id="10" name="object 10"/>
          <p:cNvSpPr/>
          <p:nvPr/>
        </p:nvSpPr>
        <p:spPr>
          <a:xfrm>
            <a:off x="1546488" y="1368179"/>
            <a:ext cx="6071155" cy="1030736"/>
          </a:xfrm>
          <a:custGeom>
            <a:avLst/>
            <a:gdLst/>
            <a:ahLst/>
            <a:cxnLst/>
            <a:rect l="l" t="t" r="r" b="b"/>
            <a:pathLst>
              <a:path w="5017135" h="1607185">
                <a:moveTo>
                  <a:pt x="0" y="0"/>
                </a:moveTo>
                <a:lnTo>
                  <a:pt x="5017008" y="0"/>
                </a:lnTo>
                <a:lnTo>
                  <a:pt x="5017008" y="1607057"/>
                </a:lnTo>
                <a:lnTo>
                  <a:pt x="0" y="1607057"/>
                </a:lnTo>
                <a:lnTo>
                  <a:pt x="0" y="0"/>
                </a:lnTo>
                <a:close/>
              </a:path>
            </a:pathLst>
          </a:custGeom>
          <a:solidFill>
            <a:srgbClr val="E3F2E7"/>
          </a:solidFill>
        </p:spPr>
        <p:txBody>
          <a:bodyPr wrap="square" lIns="0" tIns="0" rIns="0" bIns="0" rtlCol="0"/>
          <a:lstStyle/>
          <a:p>
            <a:endParaRPr/>
          </a:p>
        </p:txBody>
      </p:sp>
      <p:sp>
        <p:nvSpPr>
          <p:cNvPr id="11" name="object 11"/>
          <p:cNvSpPr/>
          <p:nvPr/>
        </p:nvSpPr>
        <p:spPr>
          <a:xfrm>
            <a:off x="1634916" y="1411987"/>
            <a:ext cx="1834124" cy="905638"/>
          </a:xfrm>
          <a:prstGeom prst="rect">
            <a:avLst/>
          </a:prstGeom>
          <a:blipFill>
            <a:blip r:embed="rId4" cstate="print"/>
            <a:stretch>
              <a:fillRect/>
            </a:stretch>
          </a:blipFill>
        </p:spPr>
        <p:txBody>
          <a:bodyPr wrap="square" lIns="0" tIns="0" rIns="0" bIns="0" rtlCol="0"/>
          <a:lstStyle/>
          <a:p>
            <a:endParaRPr/>
          </a:p>
        </p:txBody>
      </p:sp>
      <p:sp>
        <p:nvSpPr>
          <p:cNvPr id="12" name="object 12"/>
          <p:cNvSpPr/>
          <p:nvPr/>
        </p:nvSpPr>
        <p:spPr>
          <a:xfrm>
            <a:off x="3569357" y="1422387"/>
            <a:ext cx="1840771" cy="898609"/>
          </a:xfrm>
          <a:prstGeom prst="rect">
            <a:avLst/>
          </a:prstGeom>
          <a:blipFill>
            <a:blip r:embed="rId5" cstate="print"/>
            <a:stretch>
              <a:fillRect/>
            </a:stretch>
          </a:blipFill>
        </p:spPr>
        <p:txBody>
          <a:bodyPr wrap="square" lIns="0" tIns="0" rIns="0" bIns="0" rtlCol="0"/>
          <a:lstStyle/>
          <a:p>
            <a:endParaRPr/>
          </a:p>
        </p:txBody>
      </p:sp>
      <p:sp>
        <p:nvSpPr>
          <p:cNvPr id="13" name="object 13"/>
          <p:cNvSpPr/>
          <p:nvPr/>
        </p:nvSpPr>
        <p:spPr>
          <a:xfrm>
            <a:off x="5660750" y="1412280"/>
            <a:ext cx="1927131" cy="900947"/>
          </a:xfrm>
          <a:prstGeom prst="rect">
            <a:avLst/>
          </a:prstGeom>
          <a:blipFill>
            <a:blip r:embed="rId6" cstate="print"/>
            <a:stretch>
              <a:fillRect/>
            </a:stretch>
          </a:blipFill>
        </p:spPr>
        <p:txBody>
          <a:bodyPr wrap="square" lIns="0" tIns="0" rIns="0" bIns="0" rtlCol="0"/>
          <a:lstStyle/>
          <a:p>
            <a:endParaRPr/>
          </a:p>
        </p:txBody>
      </p:sp>
      <p:sp>
        <p:nvSpPr>
          <p:cNvPr id="14" name="object 14"/>
          <p:cNvSpPr txBox="1"/>
          <p:nvPr/>
        </p:nvSpPr>
        <p:spPr>
          <a:xfrm>
            <a:off x="1506377" y="1005731"/>
            <a:ext cx="6125712" cy="487313"/>
          </a:xfrm>
          <a:prstGeom prst="rect">
            <a:avLst/>
          </a:prstGeom>
        </p:spPr>
        <p:txBody>
          <a:bodyPr vert="horz" wrap="square" lIns="0" tIns="0" rIns="0" bIns="0" rtlCol="0">
            <a:spAutoFit/>
          </a:bodyPr>
          <a:lstStyle/>
          <a:p>
            <a:pPr marL="240665">
              <a:lnSpc>
                <a:spcPct val="100000"/>
              </a:lnSpc>
              <a:tabLst>
                <a:tab pos="469265" algn="l"/>
              </a:tabLst>
            </a:pPr>
            <a:r>
              <a:rPr sz="1000" b="1" spc="-5" dirty="0">
                <a:solidFill>
                  <a:srgbClr val="EC008C"/>
                </a:solidFill>
                <a:latin typeface="Times New Roman"/>
                <a:cs typeface="Times New Roman"/>
              </a:rPr>
              <a:t>7.	</a:t>
            </a:r>
            <a:r>
              <a:rPr sz="1000" b="1" spc="-10" dirty="0">
                <a:solidFill>
                  <a:srgbClr val="EC008C"/>
                </a:solidFill>
                <a:latin typeface="Times New Roman"/>
                <a:cs typeface="Times New Roman"/>
              </a:rPr>
              <a:t>Single-voltage, three-lead reversible </a:t>
            </a:r>
            <a:r>
              <a:rPr sz="1000" b="1" spc="25" dirty="0">
                <a:solidFill>
                  <a:srgbClr val="EC008C"/>
                </a:solidFill>
                <a:latin typeface="Times New Roman"/>
                <a:cs typeface="Times New Roman"/>
              </a:rPr>
              <a:t> </a:t>
            </a:r>
            <a:r>
              <a:rPr sz="1000" b="1" spc="-10" dirty="0">
                <a:solidFill>
                  <a:srgbClr val="EC008C"/>
                </a:solidFill>
                <a:latin typeface="Times New Roman"/>
                <a:cs typeface="Times New Roman"/>
              </a:rPr>
              <a:t>type</a:t>
            </a:r>
            <a:endParaRPr sz="1000">
              <a:latin typeface="Times New Roman"/>
              <a:cs typeface="Times New Roman"/>
            </a:endParaRPr>
          </a:p>
          <a:p>
            <a:pPr marL="12700" marR="5080" indent="228600">
              <a:lnSpc>
                <a:spcPct val="100000"/>
              </a:lnSpc>
              <a:spcBef>
                <a:spcPts val="190"/>
              </a:spcBef>
            </a:pPr>
            <a:r>
              <a:rPr sz="1000" spc="-5" dirty="0">
                <a:solidFill>
                  <a:srgbClr val="231F20"/>
                </a:solidFill>
                <a:latin typeface="Times New Roman"/>
                <a:cs typeface="Times New Roman"/>
              </a:rPr>
              <a:t>In</a:t>
            </a:r>
            <a:r>
              <a:rPr sz="1000" spc="-70" dirty="0">
                <a:solidFill>
                  <a:srgbClr val="231F20"/>
                </a:solidFill>
                <a:latin typeface="Times New Roman"/>
                <a:cs typeface="Times New Roman"/>
              </a:rPr>
              <a:t> </a:t>
            </a:r>
            <a:r>
              <a:rPr sz="1000" spc="-5" dirty="0">
                <a:solidFill>
                  <a:srgbClr val="231F20"/>
                </a:solidFill>
                <a:latin typeface="Times New Roman"/>
                <a:cs typeface="Times New Roman"/>
              </a:rPr>
              <a:t>such</a:t>
            </a:r>
            <a:r>
              <a:rPr sz="1000" spc="-70" dirty="0">
                <a:solidFill>
                  <a:srgbClr val="231F20"/>
                </a:solidFill>
                <a:latin typeface="Times New Roman"/>
                <a:cs typeface="Times New Roman"/>
              </a:rPr>
              <a:t> </a:t>
            </a:r>
            <a:r>
              <a:rPr sz="1000" spc="-5" dirty="0">
                <a:solidFill>
                  <a:srgbClr val="231F20"/>
                </a:solidFill>
                <a:latin typeface="Times New Roman"/>
                <a:cs typeface="Times New Roman"/>
              </a:rPr>
              <a:t>motors,</a:t>
            </a:r>
            <a:r>
              <a:rPr sz="1000" spc="-70" dirty="0">
                <a:solidFill>
                  <a:srgbClr val="231F20"/>
                </a:solidFill>
                <a:latin typeface="Times New Roman"/>
                <a:cs typeface="Times New Roman"/>
              </a:rPr>
              <a:t> </a:t>
            </a:r>
            <a:r>
              <a:rPr sz="1000" dirty="0">
                <a:solidFill>
                  <a:srgbClr val="231F20"/>
                </a:solidFill>
                <a:latin typeface="Times New Roman"/>
                <a:cs typeface="Times New Roman"/>
              </a:rPr>
              <a:t>a</a:t>
            </a:r>
            <a:r>
              <a:rPr sz="1000" spc="-70" dirty="0">
                <a:solidFill>
                  <a:srgbClr val="231F20"/>
                </a:solidFill>
                <a:latin typeface="Times New Roman"/>
                <a:cs typeface="Times New Roman"/>
              </a:rPr>
              <a:t> </a:t>
            </a:r>
            <a:r>
              <a:rPr sz="1000" spc="-5" dirty="0">
                <a:solidFill>
                  <a:srgbClr val="231F20"/>
                </a:solidFill>
                <a:latin typeface="Times New Roman"/>
                <a:cs typeface="Times New Roman"/>
              </a:rPr>
              <a:t>two-section</a:t>
            </a:r>
            <a:r>
              <a:rPr sz="1000" spc="-70" dirty="0">
                <a:solidFill>
                  <a:srgbClr val="231F20"/>
                </a:solidFill>
                <a:latin typeface="Times New Roman"/>
                <a:cs typeface="Times New Roman"/>
              </a:rPr>
              <a:t> </a:t>
            </a:r>
            <a:r>
              <a:rPr sz="1000" spc="-5" dirty="0">
                <a:solidFill>
                  <a:srgbClr val="231F20"/>
                </a:solidFill>
                <a:latin typeface="Times New Roman"/>
                <a:cs typeface="Times New Roman"/>
              </a:rPr>
              <a:t>running</a:t>
            </a:r>
            <a:r>
              <a:rPr sz="1000" spc="-70" dirty="0">
                <a:solidFill>
                  <a:srgbClr val="231F20"/>
                </a:solidFill>
                <a:latin typeface="Times New Roman"/>
                <a:cs typeface="Times New Roman"/>
              </a:rPr>
              <a:t> </a:t>
            </a:r>
            <a:r>
              <a:rPr sz="1000" spc="-5" dirty="0">
                <a:solidFill>
                  <a:srgbClr val="231F20"/>
                </a:solidFill>
                <a:latin typeface="Times New Roman"/>
                <a:cs typeface="Times New Roman"/>
              </a:rPr>
              <a:t>winding</a:t>
            </a:r>
            <a:r>
              <a:rPr sz="1000" spc="-70" dirty="0">
                <a:solidFill>
                  <a:srgbClr val="231F20"/>
                </a:solidFill>
                <a:latin typeface="Times New Roman"/>
                <a:cs typeface="Times New Roman"/>
              </a:rPr>
              <a:t> </a:t>
            </a:r>
            <a:r>
              <a:rPr sz="1000" spc="-5" dirty="0">
                <a:solidFill>
                  <a:srgbClr val="231F20"/>
                </a:solidFill>
                <a:latin typeface="Times New Roman"/>
                <a:cs typeface="Times New Roman"/>
              </a:rPr>
              <a:t>is</a:t>
            </a:r>
            <a:r>
              <a:rPr sz="1000" spc="-70" dirty="0">
                <a:solidFill>
                  <a:srgbClr val="231F20"/>
                </a:solidFill>
                <a:latin typeface="Times New Roman"/>
                <a:cs typeface="Times New Roman"/>
              </a:rPr>
              <a:t> </a:t>
            </a:r>
            <a:r>
              <a:rPr sz="1000" spc="-5" dirty="0">
                <a:solidFill>
                  <a:srgbClr val="231F20"/>
                </a:solidFill>
                <a:latin typeface="Times New Roman"/>
                <a:cs typeface="Times New Roman"/>
              </a:rPr>
              <a:t>used.</a:t>
            </a:r>
            <a:r>
              <a:rPr sz="1000" spc="114" dirty="0">
                <a:solidFill>
                  <a:srgbClr val="231F20"/>
                </a:solidFill>
                <a:latin typeface="Times New Roman"/>
                <a:cs typeface="Times New Roman"/>
              </a:rPr>
              <a:t> </a:t>
            </a:r>
            <a:r>
              <a:rPr sz="1000" spc="-5" dirty="0">
                <a:solidFill>
                  <a:srgbClr val="231F20"/>
                </a:solidFill>
                <a:latin typeface="Times New Roman"/>
                <a:cs typeface="Times New Roman"/>
              </a:rPr>
              <a:t>The</a:t>
            </a:r>
            <a:r>
              <a:rPr sz="1000" spc="-70" dirty="0">
                <a:solidFill>
                  <a:srgbClr val="231F20"/>
                </a:solidFill>
                <a:latin typeface="Times New Roman"/>
                <a:cs typeface="Times New Roman"/>
              </a:rPr>
              <a:t> </a:t>
            </a:r>
            <a:r>
              <a:rPr sz="1000" spc="-5" dirty="0">
                <a:solidFill>
                  <a:srgbClr val="231F20"/>
                </a:solidFill>
                <a:latin typeface="Times New Roman"/>
                <a:cs typeface="Times New Roman"/>
              </a:rPr>
              <a:t>two</a:t>
            </a:r>
            <a:r>
              <a:rPr sz="1000" spc="-70" dirty="0">
                <a:solidFill>
                  <a:srgbClr val="231F20"/>
                </a:solidFill>
                <a:latin typeface="Times New Roman"/>
                <a:cs typeface="Times New Roman"/>
              </a:rPr>
              <a:t> </a:t>
            </a:r>
            <a:r>
              <a:rPr sz="1000" spc="-5" dirty="0">
                <a:solidFill>
                  <a:srgbClr val="231F20"/>
                </a:solidFill>
                <a:latin typeface="Times New Roman"/>
                <a:cs typeface="Times New Roman"/>
              </a:rPr>
              <a:t>sections</a:t>
            </a:r>
            <a:r>
              <a:rPr sz="1000" spc="-95" dirty="0">
                <a:solidFill>
                  <a:srgbClr val="231F20"/>
                </a:solidFill>
                <a:latin typeface="Times New Roman"/>
                <a:cs typeface="Times New Roman"/>
              </a:rPr>
              <a:t> </a:t>
            </a:r>
            <a:r>
              <a:rPr sz="1000" i="1" spc="30" dirty="0">
                <a:solidFill>
                  <a:srgbClr val="231F20"/>
                </a:solidFill>
                <a:latin typeface="Times New Roman"/>
                <a:cs typeface="Times New Roman"/>
              </a:rPr>
              <a:t>R</a:t>
            </a:r>
            <a:r>
              <a:rPr sz="1050" spc="44" baseline="-23809" dirty="0">
                <a:solidFill>
                  <a:srgbClr val="231F20"/>
                </a:solidFill>
                <a:latin typeface="Times New Roman"/>
                <a:cs typeface="Times New Roman"/>
              </a:rPr>
              <a:t>1</a:t>
            </a:r>
            <a:r>
              <a:rPr sz="1050" spc="-89" baseline="-23809" dirty="0">
                <a:solidFill>
                  <a:srgbClr val="231F20"/>
                </a:solidFill>
                <a:latin typeface="Times New Roman"/>
                <a:cs typeface="Times New Roman"/>
              </a:rPr>
              <a:t> </a:t>
            </a:r>
            <a:r>
              <a:rPr sz="1000" dirty="0">
                <a:solidFill>
                  <a:srgbClr val="231F20"/>
                </a:solidFill>
                <a:latin typeface="Times New Roman"/>
                <a:cs typeface="Times New Roman"/>
              </a:rPr>
              <a:t>and</a:t>
            </a:r>
            <a:r>
              <a:rPr sz="1000" spc="-70" dirty="0">
                <a:solidFill>
                  <a:srgbClr val="231F20"/>
                </a:solidFill>
                <a:latin typeface="Times New Roman"/>
                <a:cs typeface="Times New Roman"/>
              </a:rPr>
              <a:t> </a:t>
            </a:r>
            <a:r>
              <a:rPr sz="1000" i="1" spc="30" dirty="0">
                <a:solidFill>
                  <a:srgbClr val="231F20"/>
                </a:solidFill>
                <a:latin typeface="Times New Roman"/>
                <a:cs typeface="Times New Roman"/>
              </a:rPr>
              <a:t>R</a:t>
            </a:r>
            <a:r>
              <a:rPr sz="1050" spc="44" baseline="-23809" dirty="0">
                <a:solidFill>
                  <a:srgbClr val="231F20"/>
                </a:solidFill>
                <a:latin typeface="Times New Roman"/>
                <a:cs typeface="Times New Roman"/>
              </a:rPr>
              <a:t>2</a:t>
            </a:r>
            <a:r>
              <a:rPr sz="1050" spc="-89" baseline="-23809" dirty="0">
                <a:solidFill>
                  <a:srgbClr val="231F20"/>
                </a:solidFill>
                <a:latin typeface="Times New Roman"/>
                <a:cs typeface="Times New Roman"/>
              </a:rPr>
              <a:t> </a:t>
            </a:r>
            <a:r>
              <a:rPr sz="1000" spc="-5" dirty="0">
                <a:solidFill>
                  <a:srgbClr val="231F20"/>
                </a:solidFill>
                <a:latin typeface="Times New Roman"/>
                <a:cs typeface="Times New Roman"/>
              </a:rPr>
              <a:t>are</a:t>
            </a:r>
            <a:r>
              <a:rPr sz="1000" spc="-70" dirty="0">
                <a:solidFill>
                  <a:srgbClr val="231F20"/>
                </a:solidFill>
                <a:latin typeface="Times New Roman"/>
                <a:cs typeface="Times New Roman"/>
              </a:rPr>
              <a:t> </a:t>
            </a:r>
            <a:r>
              <a:rPr sz="1000" spc="-5" dirty="0">
                <a:solidFill>
                  <a:srgbClr val="231F20"/>
                </a:solidFill>
                <a:latin typeface="Times New Roman"/>
                <a:cs typeface="Times New Roman"/>
              </a:rPr>
              <a:t>internally  </a:t>
            </a:r>
            <a:r>
              <a:rPr sz="1000" dirty="0">
                <a:solidFill>
                  <a:srgbClr val="231F20"/>
                </a:solidFill>
                <a:latin typeface="Times New Roman"/>
                <a:cs typeface="Times New Roman"/>
              </a:rPr>
              <a:t>connected</a:t>
            </a:r>
            <a:r>
              <a:rPr sz="1000" spc="-10" dirty="0">
                <a:solidFill>
                  <a:srgbClr val="231F20"/>
                </a:solidFill>
                <a:latin typeface="Times New Roman"/>
                <a:cs typeface="Times New Roman"/>
              </a:rPr>
              <a:t> </a:t>
            </a:r>
            <a:r>
              <a:rPr sz="1000" dirty="0">
                <a:solidFill>
                  <a:srgbClr val="231F20"/>
                </a:solidFill>
                <a:latin typeface="Times New Roman"/>
                <a:cs typeface="Times New Roman"/>
              </a:rPr>
              <a:t>in</a:t>
            </a:r>
            <a:r>
              <a:rPr sz="1000" spc="-10" dirty="0">
                <a:solidFill>
                  <a:srgbClr val="231F20"/>
                </a:solidFill>
                <a:latin typeface="Times New Roman"/>
                <a:cs typeface="Times New Roman"/>
              </a:rPr>
              <a:t> </a:t>
            </a:r>
            <a:r>
              <a:rPr sz="1000" dirty="0">
                <a:solidFill>
                  <a:srgbClr val="231F20"/>
                </a:solidFill>
                <a:latin typeface="Times New Roman"/>
                <a:cs typeface="Times New Roman"/>
              </a:rPr>
              <a:t>series</a:t>
            </a:r>
            <a:r>
              <a:rPr sz="1000" spc="-10" dirty="0">
                <a:solidFill>
                  <a:srgbClr val="231F20"/>
                </a:solidFill>
                <a:latin typeface="Times New Roman"/>
                <a:cs typeface="Times New Roman"/>
              </a:rPr>
              <a:t> </a:t>
            </a:r>
            <a:r>
              <a:rPr sz="1000" dirty="0">
                <a:solidFill>
                  <a:srgbClr val="231F20"/>
                </a:solidFill>
                <a:latin typeface="Times New Roman"/>
                <a:cs typeface="Times New Roman"/>
              </a:rPr>
              <a:t>and</a:t>
            </a:r>
            <a:r>
              <a:rPr sz="1000" spc="-10" dirty="0">
                <a:solidFill>
                  <a:srgbClr val="231F20"/>
                </a:solidFill>
                <a:latin typeface="Times New Roman"/>
                <a:cs typeface="Times New Roman"/>
              </a:rPr>
              <a:t> </a:t>
            </a:r>
            <a:r>
              <a:rPr sz="1000" dirty="0">
                <a:solidFill>
                  <a:srgbClr val="231F20"/>
                </a:solidFill>
                <a:latin typeface="Times New Roman"/>
                <a:cs typeface="Times New Roman"/>
              </a:rPr>
              <a:t>one</a:t>
            </a:r>
            <a:r>
              <a:rPr sz="1000" spc="-10" dirty="0">
                <a:solidFill>
                  <a:srgbClr val="231F20"/>
                </a:solidFill>
                <a:latin typeface="Times New Roman"/>
                <a:cs typeface="Times New Roman"/>
              </a:rPr>
              <a:t> </a:t>
            </a:r>
            <a:r>
              <a:rPr sz="1000" dirty="0">
                <a:solidFill>
                  <a:srgbClr val="231F20"/>
                </a:solidFill>
                <a:latin typeface="Times New Roman"/>
                <a:cs typeface="Times New Roman"/>
              </a:rPr>
              <a:t>lead</a:t>
            </a:r>
            <a:r>
              <a:rPr sz="1000" spc="-10" dirty="0">
                <a:solidFill>
                  <a:srgbClr val="231F20"/>
                </a:solidFill>
                <a:latin typeface="Times New Roman"/>
                <a:cs typeface="Times New Roman"/>
              </a:rPr>
              <a:t> </a:t>
            </a:r>
            <a:r>
              <a:rPr sz="1000" dirty="0">
                <a:solidFill>
                  <a:srgbClr val="231F20"/>
                </a:solidFill>
                <a:latin typeface="Times New Roman"/>
                <a:cs typeface="Times New Roman"/>
              </a:rPr>
              <a:t>of</a:t>
            </a:r>
            <a:r>
              <a:rPr sz="1000" spc="-10" dirty="0">
                <a:solidFill>
                  <a:srgbClr val="231F20"/>
                </a:solidFill>
                <a:latin typeface="Times New Roman"/>
                <a:cs typeface="Times New Roman"/>
              </a:rPr>
              <a:t> </a:t>
            </a:r>
            <a:r>
              <a:rPr sz="1000" dirty="0">
                <a:solidFill>
                  <a:srgbClr val="231F20"/>
                </a:solidFill>
                <a:latin typeface="Times New Roman"/>
                <a:cs typeface="Times New Roman"/>
              </a:rPr>
              <a:t>the</a:t>
            </a:r>
            <a:r>
              <a:rPr sz="1000" spc="-10" dirty="0">
                <a:solidFill>
                  <a:srgbClr val="231F20"/>
                </a:solidFill>
                <a:latin typeface="Times New Roman"/>
                <a:cs typeface="Times New Roman"/>
              </a:rPr>
              <a:t> </a:t>
            </a:r>
            <a:r>
              <a:rPr sz="1000" dirty="0">
                <a:solidFill>
                  <a:srgbClr val="231F20"/>
                </a:solidFill>
                <a:latin typeface="Times New Roman"/>
                <a:cs typeface="Times New Roman"/>
              </a:rPr>
              <a:t>starting</a:t>
            </a:r>
            <a:r>
              <a:rPr sz="1000" spc="-10" dirty="0">
                <a:solidFill>
                  <a:srgbClr val="231F20"/>
                </a:solidFill>
                <a:latin typeface="Times New Roman"/>
                <a:cs typeface="Times New Roman"/>
              </a:rPr>
              <a:t> </a:t>
            </a:r>
            <a:r>
              <a:rPr sz="1000" dirty="0">
                <a:solidFill>
                  <a:srgbClr val="231F20"/>
                </a:solidFill>
                <a:latin typeface="Times New Roman"/>
                <a:cs typeface="Times New Roman"/>
              </a:rPr>
              <a:t>winding</a:t>
            </a:r>
            <a:r>
              <a:rPr sz="1000" spc="-10" dirty="0">
                <a:solidFill>
                  <a:srgbClr val="231F20"/>
                </a:solidFill>
                <a:latin typeface="Times New Roman"/>
                <a:cs typeface="Times New Roman"/>
              </a:rPr>
              <a:t> </a:t>
            </a:r>
            <a:r>
              <a:rPr sz="1000" dirty="0">
                <a:solidFill>
                  <a:srgbClr val="231F20"/>
                </a:solidFill>
                <a:latin typeface="Times New Roman"/>
                <a:cs typeface="Times New Roman"/>
              </a:rPr>
              <a:t>is</a:t>
            </a:r>
            <a:r>
              <a:rPr sz="1000" spc="-10" dirty="0">
                <a:solidFill>
                  <a:srgbClr val="231F20"/>
                </a:solidFill>
                <a:latin typeface="Times New Roman"/>
                <a:cs typeface="Times New Roman"/>
              </a:rPr>
              <a:t> </a:t>
            </a:r>
            <a:r>
              <a:rPr sz="1000" dirty="0">
                <a:solidFill>
                  <a:srgbClr val="231F20"/>
                </a:solidFill>
                <a:latin typeface="Times New Roman"/>
                <a:cs typeface="Times New Roman"/>
              </a:rPr>
              <a:t>connected</a:t>
            </a:r>
            <a:r>
              <a:rPr sz="1000" spc="-10" dirty="0">
                <a:solidFill>
                  <a:srgbClr val="231F20"/>
                </a:solidFill>
                <a:latin typeface="Times New Roman"/>
                <a:cs typeface="Times New Roman"/>
              </a:rPr>
              <a:t> </a:t>
            </a:r>
            <a:r>
              <a:rPr sz="1000" dirty="0">
                <a:solidFill>
                  <a:srgbClr val="231F20"/>
                </a:solidFill>
                <a:latin typeface="Times New Roman"/>
                <a:cs typeface="Times New Roman"/>
              </a:rPr>
              <a:t>to</a:t>
            </a:r>
            <a:r>
              <a:rPr sz="1000" spc="-10" dirty="0">
                <a:solidFill>
                  <a:srgbClr val="231F20"/>
                </a:solidFill>
                <a:latin typeface="Times New Roman"/>
                <a:cs typeface="Times New Roman"/>
              </a:rPr>
              <a:t> </a:t>
            </a:r>
            <a:r>
              <a:rPr sz="1000" dirty="0">
                <a:solidFill>
                  <a:srgbClr val="231F20"/>
                </a:solidFill>
                <a:latin typeface="Times New Roman"/>
                <a:cs typeface="Times New Roman"/>
              </a:rPr>
              <a:t>the</a:t>
            </a:r>
            <a:r>
              <a:rPr sz="1000" spc="-10" dirty="0">
                <a:solidFill>
                  <a:srgbClr val="231F20"/>
                </a:solidFill>
                <a:latin typeface="Times New Roman"/>
                <a:cs typeface="Times New Roman"/>
              </a:rPr>
              <a:t> </a:t>
            </a:r>
            <a:r>
              <a:rPr sz="1000" dirty="0">
                <a:solidFill>
                  <a:srgbClr val="231F20"/>
                </a:solidFill>
                <a:latin typeface="Times New Roman"/>
                <a:cs typeface="Times New Roman"/>
              </a:rPr>
              <a:t>mid-point</a:t>
            </a:r>
            <a:r>
              <a:rPr sz="1000" spc="-10" dirty="0">
                <a:solidFill>
                  <a:srgbClr val="231F20"/>
                </a:solidFill>
                <a:latin typeface="Times New Roman"/>
                <a:cs typeface="Times New Roman"/>
              </a:rPr>
              <a:t> </a:t>
            </a:r>
            <a:r>
              <a:rPr sz="1000" dirty="0">
                <a:solidFill>
                  <a:srgbClr val="231F20"/>
                </a:solidFill>
                <a:latin typeface="Times New Roman"/>
                <a:cs typeface="Times New Roman"/>
              </a:rPr>
              <a:t>of</a:t>
            </a:r>
            <a:r>
              <a:rPr sz="1000" spc="-10" dirty="0">
                <a:solidFill>
                  <a:srgbClr val="231F20"/>
                </a:solidFill>
                <a:latin typeface="Times New Roman"/>
                <a:cs typeface="Times New Roman"/>
              </a:rPr>
              <a:t> </a:t>
            </a:r>
            <a:r>
              <a:rPr sz="1000" i="1" spc="20" dirty="0">
                <a:solidFill>
                  <a:srgbClr val="231F20"/>
                </a:solidFill>
                <a:latin typeface="Times New Roman"/>
                <a:cs typeface="Times New Roman"/>
              </a:rPr>
              <a:t>R</a:t>
            </a:r>
            <a:r>
              <a:rPr sz="1050" spc="30" baseline="-23809" dirty="0">
                <a:solidFill>
                  <a:srgbClr val="231F20"/>
                </a:solidFill>
                <a:latin typeface="Times New Roman"/>
                <a:cs typeface="Times New Roman"/>
              </a:rPr>
              <a:t>1</a:t>
            </a:r>
            <a:r>
              <a:rPr sz="1050" spc="-7" baseline="-23809" dirty="0">
                <a:solidFill>
                  <a:srgbClr val="231F20"/>
                </a:solidFill>
                <a:latin typeface="Times New Roman"/>
                <a:cs typeface="Times New Roman"/>
              </a:rPr>
              <a:t> </a:t>
            </a:r>
            <a:r>
              <a:rPr sz="1000" spc="-5" dirty="0">
                <a:solidFill>
                  <a:srgbClr val="231F20"/>
                </a:solidFill>
                <a:latin typeface="Times New Roman"/>
                <a:cs typeface="Times New Roman"/>
              </a:rPr>
              <a:t>and</a:t>
            </a:r>
            <a:r>
              <a:rPr sz="1000" spc="-15" dirty="0">
                <a:solidFill>
                  <a:srgbClr val="231F20"/>
                </a:solidFill>
                <a:latin typeface="Times New Roman"/>
                <a:cs typeface="Times New Roman"/>
              </a:rPr>
              <a:t> </a:t>
            </a:r>
            <a:r>
              <a:rPr sz="1000" i="1" spc="20" dirty="0">
                <a:solidFill>
                  <a:srgbClr val="231F20"/>
                </a:solidFill>
                <a:latin typeface="Times New Roman"/>
                <a:cs typeface="Times New Roman"/>
              </a:rPr>
              <a:t>R</a:t>
            </a:r>
            <a:r>
              <a:rPr sz="1050" spc="30" baseline="-23809" dirty="0">
                <a:solidFill>
                  <a:srgbClr val="231F20"/>
                </a:solidFill>
                <a:latin typeface="Times New Roman"/>
                <a:cs typeface="Times New Roman"/>
              </a:rPr>
              <a:t>2</a:t>
            </a:r>
            <a:r>
              <a:rPr sz="1000" spc="20" dirty="0">
                <a:solidFill>
                  <a:srgbClr val="231F20"/>
                </a:solidFill>
                <a:latin typeface="Times New Roman"/>
                <a:cs typeface="Times New Roman"/>
              </a:rPr>
              <a:t>.</a:t>
            </a:r>
            <a:endParaRPr sz="1000">
              <a:latin typeface="Times New Roman"/>
              <a:cs typeface="Times New Roman"/>
            </a:endParaRPr>
          </a:p>
        </p:txBody>
      </p:sp>
      <p:sp>
        <p:nvSpPr>
          <p:cNvPr id="15" name="object 15"/>
          <p:cNvSpPr/>
          <p:nvPr/>
        </p:nvSpPr>
        <p:spPr>
          <a:xfrm>
            <a:off x="7960648" y="5880608"/>
            <a:ext cx="676963" cy="358783"/>
          </a:xfrm>
          <a:custGeom>
            <a:avLst/>
            <a:gdLst/>
            <a:ahLst/>
            <a:cxnLst/>
            <a:rect l="l" t="t" r="r" b="b"/>
            <a:pathLst>
              <a:path w="559434" h="559434">
                <a:moveTo>
                  <a:pt x="279409" y="0"/>
                </a:moveTo>
                <a:lnTo>
                  <a:pt x="234190" y="3668"/>
                </a:lnTo>
                <a:lnTo>
                  <a:pt x="191257" y="14283"/>
                </a:lnTo>
                <a:lnTo>
                  <a:pt x="151191" y="31264"/>
                </a:lnTo>
                <a:lnTo>
                  <a:pt x="114577" y="54028"/>
                </a:lnTo>
                <a:lnTo>
                  <a:pt x="81996" y="81991"/>
                </a:lnTo>
                <a:lnTo>
                  <a:pt x="54031" y="114571"/>
                </a:lnTo>
                <a:lnTo>
                  <a:pt x="31267" y="151186"/>
                </a:lnTo>
                <a:lnTo>
                  <a:pt x="14285" y="191252"/>
                </a:lnTo>
                <a:lnTo>
                  <a:pt x="3668" y="234187"/>
                </a:lnTo>
                <a:lnTo>
                  <a:pt x="0" y="279409"/>
                </a:lnTo>
                <a:lnTo>
                  <a:pt x="3668" y="324627"/>
                </a:lnTo>
                <a:lnTo>
                  <a:pt x="14285" y="367561"/>
                </a:lnTo>
                <a:lnTo>
                  <a:pt x="31267" y="407626"/>
                </a:lnTo>
                <a:lnTo>
                  <a:pt x="54031" y="444241"/>
                </a:lnTo>
                <a:lnTo>
                  <a:pt x="81996" y="476822"/>
                </a:lnTo>
                <a:lnTo>
                  <a:pt x="114577" y="504786"/>
                </a:lnTo>
                <a:lnTo>
                  <a:pt x="151191" y="527551"/>
                </a:lnTo>
                <a:lnTo>
                  <a:pt x="191257" y="544533"/>
                </a:lnTo>
                <a:lnTo>
                  <a:pt x="234190" y="555150"/>
                </a:lnTo>
                <a:lnTo>
                  <a:pt x="279409" y="558818"/>
                </a:lnTo>
                <a:lnTo>
                  <a:pt x="324630" y="555150"/>
                </a:lnTo>
                <a:lnTo>
                  <a:pt x="367566" y="544533"/>
                </a:lnTo>
                <a:lnTo>
                  <a:pt x="407632" y="527551"/>
                </a:lnTo>
                <a:lnTo>
                  <a:pt x="444247" y="504786"/>
                </a:lnTo>
                <a:lnTo>
                  <a:pt x="476827" y="476822"/>
                </a:lnTo>
                <a:lnTo>
                  <a:pt x="504790" y="444241"/>
                </a:lnTo>
                <a:lnTo>
                  <a:pt x="527553" y="407626"/>
                </a:lnTo>
                <a:lnTo>
                  <a:pt x="544534" y="367561"/>
                </a:lnTo>
                <a:lnTo>
                  <a:pt x="555150" y="324627"/>
                </a:lnTo>
                <a:lnTo>
                  <a:pt x="558818" y="279409"/>
                </a:lnTo>
                <a:lnTo>
                  <a:pt x="555150" y="234187"/>
                </a:lnTo>
                <a:lnTo>
                  <a:pt x="544534" y="191252"/>
                </a:lnTo>
                <a:lnTo>
                  <a:pt x="527553" y="151186"/>
                </a:lnTo>
                <a:lnTo>
                  <a:pt x="504790" y="114571"/>
                </a:lnTo>
                <a:lnTo>
                  <a:pt x="476827" y="81991"/>
                </a:lnTo>
                <a:lnTo>
                  <a:pt x="444247" y="54028"/>
                </a:lnTo>
                <a:lnTo>
                  <a:pt x="407632" y="31264"/>
                </a:lnTo>
                <a:lnTo>
                  <a:pt x="367566" y="14283"/>
                </a:lnTo>
                <a:lnTo>
                  <a:pt x="324630" y="3668"/>
                </a:lnTo>
                <a:lnTo>
                  <a:pt x="279409" y="0"/>
                </a:lnTo>
                <a:close/>
              </a:path>
            </a:pathLst>
          </a:custGeom>
          <a:solidFill>
            <a:srgbClr val="2E3092"/>
          </a:solidFill>
        </p:spPr>
        <p:txBody>
          <a:bodyPr wrap="square" lIns="0" tIns="0" rIns="0" bIns="0" rtlCol="0"/>
          <a:lstStyle/>
          <a:p>
            <a:endParaRPr/>
          </a:p>
        </p:txBody>
      </p:sp>
      <p:sp>
        <p:nvSpPr>
          <p:cNvPr id="16" name="object 16"/>
          <p:cNvSpPr/>
          <p:nvPr/>
        </p:nvSpPr>
        <p:spPr>
          <a:xfrm>
            <a:off x="8007283" y="5905323"/>
            <a:ext cx="583218" cy="309099"/>
          </a:xfrm>
          <a:custGeom>
            <a:avLst/>
            <a:gdLst/>
            <a:ahLst/>
            <a:cxnLst/>
            <a:rect l="l" t="t" r="r" b="b"/>
            <a:pathLst>
              <a:path w="481965" h="481965">
                <a:moveTo>
                  <a:pt x="240870" y="0"/>
                </a:moveTo>
                <a:lnTo>
                  <a:pt x="192433" y="4908"/>
                </a:lnTo>
                <a:lnTo>
                  <a:pt x="147269" y="18979"/>
                </a:lnTo>
                <a:lnTo>
                  <a:pt x="106360" y="41231"/>
                </a:lnTo>
                <a:lnTo>
                  <a:pt x="70688" y="70683"/>
                </a:lnTo>
                <a:lnTo>
                  <a:pt x="41234" y="106355"/>
                </a:lnTo>
                <a:lnTo>
                  <a:pt x="18981" y="147264"/>
                </a:lnTo>
                <a:lnTo>
                  <a:pt x="4908" y="192429"/>
                </a:lnTo>
                <a:lnTo>
                  <a:pt x="0" y="240870"/>
                </a:lnTo>
                <a:lnTo>
                  <a:pt x="4908" y="289307"/>
                </a:lnTo>
                <a:lnTo>
                  <a:pt x="18981" y="334470"/>
                </a:lnTo>
                <a:lnTo>
                  <a:pt x="41234" y="375379"/>
                </a:lnTo>
                <a:lnTo>
                  <a:pt x="70688" y="411051"/>
                </a:lnTo>
                <a:lnTo>
                  <a:pt x="106360" y="440505"/>
                </a:lnTo>
                <a:lnTo>
                  <a:pt x="147269" y="462759"/>
                </a:lnTo>
                <a:lnTo>
                  <a:pt x="192433" y="476831"/>
                </a:lnTo>
                <a:lnTo>
                  <a:pt x="240870" y="481740"/>
                </a:lnTo>
                <a:lnTo>
                  <a:pt x="289310" y="476831"/>
                </a:lnTo>
                <a:lnTo>
                  <a:pt x="334476" y="462759"/>
                </a:lnTo>
                <a:lnTo>
                  <a:pt x="375385" y="440505"/>
                </a:lnTo>
                <a:lnTo>
                  <a:pt x="411056" y="411051"/>
                </a:lnTo>
                <a:lnTo>
                  <a:pt x="440508" y="375379"/>
                </a:lnTo>
                <a:lnTo>
                  <a:pt x="462760" y="334470"/>
                </a:lnTo>
                <a:lnTo>
                  <a:pt x="476831" y="289307"/>
                </a:lnTo>
                <a:lnTo>
                  <a:pt x="481740" y="240870"/>
                </a:lnTo>
                <a:lnTo>
                  <a:pt x="476831" y="192429"/>
                </a:lnTo>
                <a:lnTo>
                  <a:pt x="462760" y="147264"/>
                </a:lnTo>
                <a:lnTo>
                  <a:pt x="440508" y="106355"/>
                </a:lnTo>
                <a:lnTo>
                  <a:pt x="411056" y="70683"/>
                </a:lnTo>
                <a:lnTo>
                  <a:pt x="375385" y="41231"/>
                </a:lnTo>
                <a:lnTo>
                  <a:pt x="334476" y="18979"/>
                </a:lnTo>
                <a:lnTo>
                  <a:pt x="289310" y="4908"/>
                </a:lnTo>
                <a:lnTo>
                  <a:pt x="240870" y="0"/>
                </a:lnTo>
                <a:close/>
              </a:path>
            </a:pathLst>
          </a:custGeom>
          <a:solidFill>
            <a:srgbClr val="FFFFFF"/>
          </a:solidFill>
        </p:spPr>
        <p:txBody>
          <a:bodyPr wrap="square" lIns="0" tIns="0" rIns="0" bIns="0" rtlCol="0"/>
          <a:lstStyle/>
          <a:p>
            <a:endParaRPr/>
          </a:p>
        </p:txBody>
      </p:sp>
      <p:sp>
        <p:nvSpPr>
          <p:cNvPr id="17" name="object 17"/>
          <p:cNvSpPr/>
          <p:nvPr/>
        </p:nvSpPr>
        <p:spPr>
          <a:xfrm>
            <a:off x="8057805" y="5932099"/>
            <a:ext cx="482557" cy="255750"/>
          </a:xfrm>
          <a:custGeom>
            <a:avLst/>
            <a:gdLst/>
            <a:ahLst/>
            <a:cxnLst/>
            <a:rect l="l" t="t" r="r" b="b"/>
            <a:pathLst>
              <a:path w="398779" h="398779">
                <a:moveTo>
                  <a:pt x="199119" y="0"/>
                </a:moveTo>
                <a:lnTo>
                  <a:pt x="153558" y="5274"/>
                </a:lnTo>
                <a:lnTo>
                  <a:pt x="111684" y="20289"/>
                </a:lnTo>
                <a:lnTo>
                  <a:pt x="74708" y="43836"/>
                </a:lnTo>
                <a:lnTo>
                  <a:pt x="43840" y="74702"/>
                </a:lnTo>
                <a:lnTo>
                  <a:pt x="20291" y="111679"/>
                </a:lnTo>
                <a:lnTo>
                  <a:pt x="5274" y="153554"/>
                </a:lnTo>
                <a:lnTo>
                  <a:pt x="0" y="199119"/>
                </a:lnTo>
                <a:lnTo>
                  <a:pt x="5274" y="244679"/>
                </a:lnTo>
                <a:lnTo>
                  <a:pt x="20291" y="286553"/>
                </a:lnTo>
                <a:lnTo>
                  <a:pt x="43840" y="323530"/>
                </a:lnTo>
                <a:lnTo>
                  <a:pt x="74708" y="354398"/>
                </a:lnTo>
                <a:lnTo>
                  <a:pt x="111684" y="377946"/>
                </a:lnTo>
                <a:lnTo>
                  <a:pt x="153558" y="392963"/>
                </a:lnTo>
                <a:lnTo>
                  <a:pt x="199119" y="398238"/>
                </a:lnTo>
                <a:lnTo>
                  <a:pt x="244683" y="392963"/>
                </a:lnTo>
                <a:lnTo>
                  <a:pt x="286559" y="377946"/>
                </a:lnTo>
                <a:lnTo>
                  <a:pt x="323535" y="354398"/>
                </a:lnTo>
                <a:lnTo>
                  <a:pt x="354402" y="323530"/>
                </a:lnTo>
                <a:lnTo>
                  <a:pt x="377948" y="286553"/>
                </a:lnTo>
                <a:lnTo>
                  <a:pt x="392964" y="244679"/>
                </a:lnTo>
                <a:lnTo>
                  <a:pt x="398238" y="199119"/>
                </a:lnTo>
                <a:lnTo>
                  <a:pt x="392964" y="153554"/>
                </a:lnTo>
                <a:lnTo>
                  <a:pt x="377948" y="111679"/>
                </a:lnTo>
                <a:lnTo>
                  <a:pt x="354402" y="74702"/>
                </a:lnTo>
                <a:lnTo>
                  <a:pt x="323535" y="43836"/>
                </a:lnTo>
                <a:lnTo>
                  <a:pt x="286559" y="20289"/>
                </a:lnTo>
                <a:lnTo>
                  <a:pt x="244683" y="5274"/>
                </a:lnTo>
                <a:lnTo>
                  <a:pt x="199119" y="0"/>
                </a:lnTo>
                <a:close/>
              </a:path>
            </a:pathLst>
          </a:custGeom>
          <a:solidFill>
            <a:srgbClr val="ED1C24"/>
          </a:solidFill>
        </p:spPr>
        <p:txBody>
          <a:bodyPr wrap="square" lIns="0" tIns="0" rIns="0" bIns="0" rtlCol="0"/>
          <a:lstStyle/>
          <a:p>
            <a:endParaRPr/>
          </a:p>
        </p:txBody>
      </p:sp>
      <p:sp>
        <p:nvSpPr>
          <p:cNvPr id="18" name="object 18"/>
          <p:cNvSpPr/>
          <p:nvPr/>
        </p:nvSpPr>
        <p:spPr>
          <a:xfrm>
            <a:off x="8173191" y="6002514"/>
            <a:ext cx="251268" cy="114843"/>
          </a:xfrm>
          <a:custGeom>
            <a:avLst/>
            <a:gdLst/>
            <a:ahLst/>
            <a:cxnLst/>
            <a:rect l="l" t="t" r="r" b="b"/>
            <a:pathLst>
              <a:path w="207645" h="179070">
                <a:moveTo>
                  <a:pt x="0" y="0"/>
                </a:moveTo>
                <a:lnTo>
                  <a:pt x="0" y="178638"/>
                </a:lnTo>
                <a:lnTo>
                  <a:pt x="207543" y="89325"/>
                </a:lnTo>
                <a:lnTo>
                  <a:pt x="0" y="0"/>
                </a:lnTo>
                <a:close/>
              </a:path>
            </a:pathLst>
          </a:custGeom>
          <a:solidFill>
            <a:srgbClr val="FFFFFF"/>
          </a:solidFill>
        </p:spPr>
        <p:txBody>
          <a:bodyPr wrap="square" lIns="0" tIns="0" rIns="0" bIns="0" rtlCol="0"/>
          <a:lstStyle/>
          <a:p>
            <a:endParaRPr/>
          </a:p>
        </p:txBody>
      </p:sp>
      <p:sp>
        <p:nvSpPr>
          <p:cNvPr id="19" name="object 19"/>
          <p:cNvSpPr/>
          <p:nvPr/>
        </p:nvSpPr>
        <p:spPr>
          <a:xfrm>
            <a:off x="7960648" y="407240"/>
            <a:ext cx="676963" cy="358783"/>
          </a:xfrm>
          <a:custGeom>
            <a:avLst/>
            <a:gdLst/>
            <a:ahLst/>
            <a:cxnLst/>
            <a:rect l="l" t="t" r="r" b="b"/>
            <a:pathLst>
              <a:path w="559434" h="559435">
                <a:moveTo>
                  <a:pt x="279409" y="0"/>
                </a:moveTo>
                <a:lnTo>
                  <a:pt x="234190" y="3668"/>
                </a:lnTo>
                <a:lnTo>
                  <a:pt x="191257" y="14283"/>
                </a:lnTo>
                <a:lnTo>
                  <a:pt x="151191" y="31264"/>
                </a:lnTo>
                <a:lnTo>
                  <a:pt x="114577" y="54028"/>
                </a:lnTo>
                <a:lnTo>
                  <a:pt x="81996" y="81991"/>
                </a:lnTo>
                <a:lnTo>
                  <a:pt x="54031" y="114571"/>
                </a:lnTo>
                <a:lnTo>
                  <a:pt x="31267" y="151186"/>
                </a:lnTo>
                <a:lnTo>
                  <a:pt x="14285" y="191252"/>
                </a:lnTo>
                <a:lnTo>
                  <a:pt x="3668" y="234187"/>
                </a:lnTo>
                <a:lnTo>
                  <a:pt x="0" y="279409"/>
                </a:lnTo>
                <a:lnTo>
                  <a:pt x="3668" y="324627"/>
                </a:lnTo>
                <a:lnTo>
                  <a:pt x="14285" y="367561"/>
                </a:lnTo>
                <a:lnTo>
                  <a:pt x="31267" y="407626"/>
                </a:lnTo>
                <a:lnTo>
                  <a:pt x="54031" y="444241"/>
                </a:lnTo>
                <a:lnTo>
                  <a:pt x="81996" y="476822"/>
                </a:lnTo>
                <a:lnTo>
                  <a:pt x="114577" y="504786"/>
                </a:lnTo>
                <a:lnTo>
                  <a:pt x="151191" y="527551"/>
                </a:lnTo>
                <a:lnTo>
                  <a:pt x="191257" y="544533"/>
                </a:lnTo>
                <a:lnTo>
                  <a:pt x="234190" y="555150"/>
                </a:lnTo>
                <a:lnTo>
                  <a:pt x="279409" y="558818"/>
                </a:lnTo>
                <a:lnTo>
                  <a:pt x="324630" y="555150"/>
                </a:lnTo>
                <a:lnTo>
                  <a:pt x="367566" y="544533"/>
                </a:lnTo>
                <a:lnTo>
                  <a:pt x="407632" y="527551"/>
                </a:lnTo>
                <a:lnTo>
                  <a:pt x="444247" y="504786"/>
                </a:lnTo>
                <a:lnTo>
                  <a:pt x="476827" y="476822"/>
                </a:lnTo>
                <a:lnTo>
                  <a:pt x="504790" y="444241"/>
                </a:lnTo>
                <a:lnTo>
                  <a:pt x="527553" y="407626"/>
                </a:lnTo>
                <a:lnTo>
                  <a:pt x="544534" y="367561"/>
                </a:lnTo>
                <a:lnTo>
                  <a:pt x="555150" y="324627"/>
                </a:lnTo>
                <a:lnTo>
                  <a:pt x="558818" y="279409"/>
                </a:lnTo>
                <a:lnTo>
                  <a:pt x="555150" y="234187"/>
                </a:lnTo>
                <a:lnTo>
                  <a:pt x="544534" y="191252"/>
                </a:lnTo>
                <a:lnTo>
                  <a:pt x="527553" y="151186"/>
                </a:lnTo>
                <a:lnTo>
                  <a:pt x="504790" y="114571"/>
                </a:lnTo>
                <a:lnTo>
                  <a:pt x="476827" y="81991"/>
                </a:lnTo>
                <a:lnTo>
                  <a:pt x="444247" y="54028"/>
                </a:lnTo>
                <a:lnTo>
                  <a:pt x="407632" y="31264"/>
                </a:lnTo>
                <a:lnTo>
                  <a:pt x="367566" y="14283"/>
                </a:lnTo>
                <a:lnTo>
                  <a:pt x="324630" y="3668"/>
                </a:lnTo>
                <a:lnTo>
                  <a:pt x="279409" y="0"/>
                </a:lnTo>
                <a:close/>
              </a:path>
            </a:pathLst>
          </a:custGeom>
          <a:solidFill>
            <a:srgbClr val="2E3092"/>
          </a:solidFill>
        </p:spPr>
        <p:txBody>
          <a:bodyPr wrap="square" lIns="0" tIns="0" rIns="0" bIns="0" rtlCol="0"/>
          <a:lstStyle/>
          <a:p>
            <a:endParaRPr/>
          </a:p>
        </p:txBody>
      </p:sp>
      <p:sp>
        <p:nvSpPr>
          <p:cNvPr id="20" name="object 20"/>
          <p:cNvSpPr/>
          <p:nvPr/>
        </p:nvSpPr>
        <p:spPr>
          <a:xfrm>
            <a:off x="8007283" y="431956"/>
            <a:ext cx="583218" cy="309099"/>
          </a:xfrm>
          <a:custGeom>
            <a:avLst/>
            <a:gdLst/>
            <a:ahLst/>
            <a:cxnLst/>
            <a:rect l="l" t="t" r="r" b="b"/>
            <a:pathLst>
              <a:path w="481965" h="481965">
                <a:moveTo>
                  <a:pt x="240870" y="0"/>
                </a:moveTo>
                <a:lnTo>
                  <a:pt x="192433" y="4908"/>
                </a:lnTo>
                <a:lnTo>
                  <a:pt x="147269" y="18979"/>
                </a:lnTo>
                <a:lnTo>
                  <a:pt x="106360" y="41231"/>
                </a:lnTo>
                <a:lnTo>
                  <a:pt x="70688" y="70683"/>
                </a:lnTo>
                <a:lnTo>
                  <a:pt x="41234" y="106355"/>
                </a:lnTo>
                <a:lnTo>
                  <a:pt x="18981" y="147264"/>
                </a:lnTo>
                <a:lnTo>
                  <a:pt x="4908" y="192429"/>
                </a:lnTo>
                <a:lnTo>
                  <a:pt x="0" y="240870"/>
                </a:lnTo>
                <a:lnTo>
                  <a:pt x="4908" y="289307"/>
                </a:lnTo>
                <a:lnTo>
                  <a:pt x="18981" y="334470"/>
                </a:lnTo>
                <a:lnTo>
                  <a:pt x="41234" y="375379"/>
                </a:lnTo>
                <a:lnTo>
                  <a:pt x="70688" y="411051"/>
                </a:lnTo>
                <a:lnTo>
                  <a:pt x="106360" y="440505"/>
                </a:lnTo>
                <a:lnTo>
                  <a:pt x="147269" y="462759"/>
                </a:lnTo>
                <a:lnTo>
                  <a:pt x="192433" y="476831"/>
                </a:lnTo>
                <a:lnTo>
                  <a:pt x="240870" y="481740"/>
                </a:lnTo>
                <a:lnTo>
                  <a:pt x="289310" y="476831"/>
                </a:lnTo>
                <a:lnTo>
                  <a:pt x="334476" y="462759"/>
                </a:lnTo>
                <a:lnTo>
                  <a:pt x="375385" y="440505"/>
                </a:lnTo>
                <a:lnTo>
                  <a:pt x="411056" y="411051"/>
                </a:lnTo>
                <a:lnTo>
                  <a:pt x="440508" y="375379"/>
                </a:lnTo>
                <a:lnTo>
                  <a:pt x="462760" y="334470"/>
                </a:lnTo>
                <a:lnTo>
                  <a:pt x="476831" y="289307"/>
                </a:lnTo>
                <a:lnTo>
                  <a:pt x="481740" y="240870"/>
                </a:lnTo>
                <a:lnTo>
                  <a:pt x="476831" y="192429"/>
                </a:lnTo>
                <a:lnTo>
                  <a:pt x="462760" y="147264"/>
                </a:lnTo>
                <a:lnTo>
                  <a:pt x="440508" y="106355"/>
                </a:lnTo>
                <a:lnTo>
                  <a:pt x="411056" y="70683"/>
                </a:lnTo>
                <a:lnTo>
                  <a:pt x="375385" y="41231"/>
                </a:lnTo>
                <a:lnTo>
                  <a:pt x="334476" y="18979"/>
                </a:lnTo>
                <a:lnTo>
                  <a:pt x="289310" y="4908"/>
                </a:lnTo>
                <a:lnTo>
                  <a:pt x="240870" y="0"/>
                </a:lnTo>
                <a:close/>
              </a:path>
            </a:pathLst>
          </a:custGeom>
          <a:solidFill>
            <a:srgbClr val="FFFFFF"/>
          </a:solidFill>
        </p:spPr>
        <p:txBody>
          <a:bodyPr wrap="square" lIns="0" tIns="0" rIns="0" bIns="0" rtlCol="0"/>
          <a:lstStyle/>
          <a:p>
            <a:endParaRPr/>
          </a:p>
        </p:txBody>
      </p:sp>
      <p:sp>
        <p:nvSpPr>
          <p:cNvPr id="21" name="object 21"/>
          <p:cNvSpPr/>
          <p:nvPr/>
        </p:nvSpPr>
        <p:spPr>
          <a:xfrm>
            <a:off x="8057805" y="458732"/>
            <a:ext cx="482557" cy="255750"/>
          </a:xfrm>
          <a:custGeom>
            <a:avLst/>
            <a:gdLst/>
            <a:ahLst/>
            <a:cxnLst/>
            <a:rect l="l" t="t" r="r" b="b"/>
            <a:pathLst>
              <a:path w="398779" h="398780">
                <a:moveTo>
                  <a:pt x="199119" y="0"/>
                </a:moveTo>
                <a:lnTo>
                  <a:pt x="153558" y="5274"/>
                </a:lnTo>
                <a:lnTo>
                  <a:pt x="111684" y="20289"/>
                </a:lnTo>
                <a:lnTo>
                  <a:pt x="74708" y="43836"/>
                </a:lnTo>
                <a:lnTo>
                  <a:pt x="43840" y="74702"/>
                </a:lnTo>
                <a:lnTo>
                  <a:pt x="20291" y="111679"/>
                </a:lnTo>
                <a:lnTo>
                  <a:pt x="5274" y="153554"/>
                </a:lnTo>
                <a:lnTo>
                  <a:pt x="0" y="199119"/>
                </a:lnTo>
                <a:lnTo>
                  <a:pt x="5274" y="244679"/>
                </a:lnTo>
                <a:lnTo>
                  <a:pt x="20291" y="286553"/>
                </a:lnTo>
                <a:lnTo>
                  <a:pt x="43840" y="323530"/>
                </a:lnTo>
                <a:lnTo>
                  <a:pt x="74708" y="354398"/>
                </a:lnTo>
                <a:lnTo>
                  <a:pt x="111684" y="377946"/>
                </a:lnTo>
                <a:lnTo>
                  <a:pt x="153558" y="392963"/>
                </a:lnTo>
                <a:lnTo>
                  <a:pt x="199119" y="398238"/>
                </a:lnTo>
                <a:lnTo>
                  <a:pt x="244683" y="392963"/>
                </a:lnTo>
                <a:lnTo>
                  <a:pt x="286559" y="377946"/>
                </a:lnTo>
                <a:lnTo>
                  <a:pt x="323535" y="354398"/>
                </a:lnTo>
                <a:lnTo>
                  <a:pt x="354402" y="323530"/>
                </a:lnTo>
                <a:lnTo>
                  <a:pt x="377948" y="286553"/>
                </a:lnTo>
                <a:lnTo>
                  <a:pt x="392964" y="244679"/>
                </a:lnTo>
                <a:lnTo>
                  <a:pt x="398238" y="199119"/>
                </a:lnTo>
                <a:lnTo>
                  <a:pt x="392964" y="153554"/>
                </a:lnTo>
                <a:lnTo>
                  <a:pt x="377948" y="111679"/>
                </a:lnTo>
                <a:lnTo>
                  <a:pt x="354402" y="74702"/>
                </a:lnTo>
                <a:lnTo>
                  <a:pt x="323535" y="43836"/>
                </a:lnTo>
                <a:lnTo>
                  <a:pt x="286559" y="20289"/>
                </a:lnTo>
                <a:lnTo>
                  <a:pt x="244683" y="5274"/>
                </a:lnTo>
                <a:lnTo>
                  <a:pt x="199119" y="0"/>
                </a:lnTo>
                <a:close/>
              </a:path>
            </a:pathLst>
          </a:custGeom>
          <a:solidFill>
            <a:srgbClr val="ED1C24"/>
          </a:solidFill>
        </p:spPr>
        <p:txBody>
          <a:bodyPr wrap="square" lIns="0" tIns="0" rIns="0" bIns="0" rtlCol="0"/>
          <a:lstStyle/>
          <a:p>
            <a:endParaRPr/>
          </a:p>
        </p:txBody>
      </p:sp>
      <p:sp>
        <p:nvSpPr>
          <p:cNvPr id="22" name="object 22"/>
          <p:cNvSpPr/>
          <p:nvPr/>
        </p:nvSpPr>
        <p:spPr>
          <a:xfrm>
            <a:off x="8173191" y="529145"/>
            <a:ext cx="251268" cy="114843"/>
          </a:xfrm>
          <a:custGeom>
            <a:avLst/>
            <a:gdLst/>
            <a:ahLst/>
            <a:cxnLst/>
            <a:rect l="l" t="t" r="r" b="b"/>
            <a:pathLst>
              <a:path w="207645" h="179069">
                <a:moveTo>
                  <a:pt x="207543" y="0"/>
                </a:moveTo>
                <a:lnTo>
                  <a:pt x="0" y="89325"/>
                </a:lnTo>
                <a:lnTo>
                  <a:pt x="207543" y="178638"/>
                </a:lnTo>
                <a:lnTo>
                  <a:pt x="207543" y="0"/>
                </a:lnTo>
                <a:close/>
              </a:path>
            </a:pathLst>
          </a:custGeom>
          <a:solidFill>
            <a:srgbClr val="FFFFFF"/>
          </a:solidFill>
        </p:spPr>
        <p:txBody>
          <a:bodyPr wrap="square" lIns="0" tIns="0" rIns="0" bIns="0" rtlCol="0"/>
          <a:lstStyle/>
          <a:p>
            <a:endParaRPr/>
          </a:p>
        </p:txBody>
      </p:sp>
    </p:spTree>
    <p:extLst>
      <p:ext uri="{BB962C8B-B14F-4D97-AF65-F5344CB8AC3E}">
        <p14:creationId xmlns:p14="http://schemas.microsoft.com/office/powerpoint/2010/main" val="18087380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701090" y="840716"/>
            <a:ext cx="1310896" cy="179536"/>
          </a:xfrm>
          <a:prstGeom prst="rect">
            <a:avLst/>
          </a:prstGeom>
          <a:solidFill>
            <a:srgbClr val="FEE2C8"/>
          </a:solidFill>
        </p:spPr>
        <p:txBody>
          <a:bodyPr vert="horz" wrap="square" lIns="0" tIns="0" rIns="0" bIns="0" rtlCol="0">
            <a:spAutoFit/>
          </a:bodyPr>
          <a:lstStyle/>
          <a:p>
            <a:pPr marL="683895">
              <a:lnSpc>
                <a:spcPts val="1370"/>
              </a:lnSpc>
            </a:pPr>
            <a:r>
              <a:rPr sz="1200" b="1" spc="5" dirty="0">
                <a:solidFill>
                  <a:srgbClr val="231F20"/>
                </a:solidFill>
                <a:latin typeface="Arial"/>
                <a:cs typeface="Arial"/>
              </a:rPr>
              <a:t>1380</a:t>
            </a:r>
            <a:endParaRPr sz="1200">
              <a:latin typeface="Arial"/>
              <a:cs typeface="Arial"/>
            </a:endParaRPr>
          </a:p>
        </p:txBody>
      </p:sp>
      <p:sp>
        <p:nvSpPr>
          <p:cNvPr id="3" name="object 3"/>
          <p:cNvSpPr txBox="1"/>
          <p:nvPr/>
        </p:nvSpPr>
        <p:spPr>
          <a:xfrm>
            <a:off x="2203474" y="845440"/>
            <a:ext cx="1595205" cy="153888"/>
          </a:xfrm>
          <a:prstGeom prst="rect">
            <a:avLst/>
          </a:prstGeom>
        </p:spPr>
        <p:txBody>
          <a:bodyPr vert="horz" wrap="square" lIns="0" tIns="0" rIns="0" bIns="0" rtlCol="0">
            <a:spAutoFit/>
          </a:bodyPr>
          <a:lstStyle/>
          <a:p>
            <a:pPr marL="12700">
              <a:lnSpc>
                <a:spcPct val="100000"/>
              </a:lnSpc>
            </a:pPr>
            <a:r>
              <a:rPr sz="1000" b="1" dirty="0">
                <a:solidFill>
                  <a:srgbClr val="005AAA"/>
                </a:solidFill>
                <a:latin typeface="Arial"/>
                <a:cs typeface="Arial"/>
              </a:rPr>
              <a:t>Electrical</a:t>
            </a:r>
            <a:r>
              <a:rPr sz="1000" b="1" spc="-235" dirty="0">
                <a:solidFill>
                  <a:srgbClr val="005AAA"/>
                </a:solidFill>
                <a:latin typeface="Arial"/>
                <a:cs typeface="Arial"/>
              </a:rPr>
              <a:t> </a:t>
            </a:r>
            <a:r>
              <a:rPr sz="1000" b="1" spc="-10" dirty="0">
                <a:solidFill>
                  <a:srgbClr val="005AAA"/>
                </a:solidFill>
                <a:latin typeface="Arial"/>
                <a:cs typeface="Arial"/>
              </a:rPr>
              <a:t>Technology</a:t>
            </a:r>
            <a:endParaRPr sz="1000">
              <a:latin typeface="Arial"/>
              <a:cs typeface="Arial"/>
            </a:endParaRPr>
          </a:p>
        </p:txBody>
      </p:sp>
      <p:sp>
        <p:nvSpPr>
          <p:cNvPr id="4" name="object 4"/>
          <p:cNvSpPr/>
          <p:nvPr/>
        </p:nvSpPr>
        <p:spPr>
          <a:xfrm>
            <a:off x="699247" y="977713"/>
            <a:ext cx="3095129" cy="0"/>
          </a:xfrm>
          <a:custGeom>
            <a:avLst/>
            <a:gdLst/>
            <a:ahLst/>
            <a:cxnLst/>
            <a:rect l="l" t="t" r="r" b="b"/>
            <a:pathLst>
              <a:path w="2557780">
                <a:moveTo>
                  <a:pt x="0" y="0"/>
                </a:moveTo>
                <a:lnTo>
                  <a:pt x="2557272" y="0"/>
                </a:lnTo>
              </a:path>
            </a:pathLst>
          </a:custGeom>
          <a:ln w="12192">
            <a:solidFill>
              <a:srgbClr val="F7931D"/>
            </a:solidFill>
          </a:ln>
        </p:spPr>
        <p:txBody>
          <a:bodyPr wrap="square" lIns="0" tIns="0" rIns="0" bIns="0" rtlCol="0"/>
          <a:lstStyle/>
          <a:p>
            <a:endParaRPr/>
          </a:p>
        </p:txBody>
      </p:sp>
      <p:sp>
        <p:nvSpPr>
          <p:cNvPr id="5" name="object 5"/>
          <p:cNvSpPr/>
          <p:nvPr/>
        </p:nvSpPr>
        <p:spPr>
          <a:xfrm>
            <a:off x="1536499" y="1039940"/>
            <a:ext cx="6088828" cy="207695"/>
          </a:xfrm>
          <a:custGeom>
            <a:avLst/>
            <a:gdLst/>
            <a:ahLst/>
            <a:cxnLst/>
            <a:rect l="l" t="t" r="r" b="b"/>
            <a:pathLst>
              <a:path w="5031740" h="323850">
                <a:moveTo>
                  <a:pt x="0" y="0"/>
                </a:moveTo>
                <a:lnTo>
                  <a:pt x="5031613" y="0"/>
                </a:lnTo>
                <a:lnTo>
                  <a:pt x="5031613" y="323723"/>
                </a:lnTo>
                <a:lnTo>
                  <a:pt x="0" y="323723"/>
                </a:lnTo>
                <a:lnTo>
                  <a:pt x="0" y="0"/>
                </a:lnTo>
                <a:close/>
              </a:path>
            </a:pathLst>
          </a:custGeom>
          <a:solidFill>
            <a:srgbClr val="FDE8F1"/>
          </a:solidFill>
        </p:spPr>
        <p:txBody>
          <a:bodyPr wrap="square" lIns="0" tIns="0" rIns="0" bIns="0" rtlCol="0"/>
          <a:lstStyle/>
          <a:p>
            <a:endParaRPr/>
          </a:p>
        </p:txBody>
      </p:sp>
      <p:sp>
        <p:nvSpPr>
          <p:cNvPr id="6" name="object 6"/>
          <p:cNvSpPr/>
          <p:nvPr/>
        </p:nvSpPr>
        <p:spPr>
          <a:xfrm>
            <a:off x="1536500" y="3208517"/>
            <a:ext cx="6071155" cy="1375672"/>
          </a:xfrm>
          <a:custGeom>
            <a:avLst/>
            <a:gdLst/>
            <a:ahLst/>
            <a:cxnLst/>
            <a:rect l="l" t="t" r="r" b="b"/>
            <a:pathLst>
              <a:path w="5017135" h="2145029">
                <a:moveTo>
                  <a:pt x="0" y="0"/>
                </a:moveTo>
                <a:lnTo>
                  <a:pt x="5017008" y="0"/>
                </a:lnTo>
                <a:lnTo>
                  <a:pt x="5017008" y="2144903"/>
                </a:lnTo>
                <a:lnTo>
                  <a:pt x="0" y="2144903"/>
                </a:lnTo>
                <a:lnTo>
                  <a:pt x="0" y="0"/>
                </a:lnTo>
                <a:close/>
              </a:path>
            </a:pathLst>
          </a:custGeom>
          <a:solidFill>
            <a:srgbClr val="E3F2E7"/>
          </a:solidFill>
        </p:spPr>
        <p:txBody>
          <a:bodyPr wrap="square" lIns="0" tIns="0" rIns="0" bIns="0" rtlCol="0"/>
          <a:lstStyle/>
          <a:p>
            <a:endParaRPr/>
          </a:p>
        </p:txBody>
      </p:sp>
      <p:sp>
        <p:nvSpPr>
          <p:cNvPr id="7" name="object 7"/>
          <p:cNvSpPr txBox="1"/>
          <p:nvPr/>
        </p:nvSpPr>
        <p:spPr>
          <a:xfrm>
            <a:off x="1521132" y="1021370"/>
            <a:ext cx="6120333" cy="3052118"/>
          </a:xfrm>
          <a:prstGeom prst="rect">
            <a:avLst/>
          </a:prstGeom>
        </p:spPr>
        <p:txBody>
          <a:bodyPr vert="horz" wrap="square" lIns="0" tIns="0" rIns="0" bIns="0" rtlCol="0">
            <a:spAutoFit/>
          </a:bodyPr>
          <a:lstStyle/>
          <a:p>
            <a:pPr marL="469900" indent="-204470">
              <a:lnSpc>
                <a:spcPct val="100000"/>
              </a:lnSpc>
              <a:buClr>
                <a:srgbClr val="EC008C"/>
              </a:buClr>
              <a:buFont typeface="Times New Roman"/>
              <a:buAutoNum type="romanLcParenBoth"/>
              <a:tabLst>
                <a:tab pos="469900" algn="l"/>
              </a:tabLst>
            </a:pPr>
            <a:r>
              <a:rPr sz="1000" dirty="0">
                <a:solidFill>
                  <a:srgbClr val="231F20"/>
                </a:solidFill>
                <a:latin typeface="Times New Roman"/>
                <a:cs typeface="Times New Roman"/>
              </a:rPr>
              <a:t>the</a:t>
            </a:r>
            <a:r>
              <a:rPr sz="1000" spc="-25" dirty="0">
                <a:solidFill>
                  <a:srgbClr val="231F20"/>
                </a:solidFill>
                <a:latin typeface="Times New Roman"/>
                <a:cs typeface="Times New Roman"/>
              </a:rPr>
              <a:t> </a:t>
            </a:r>
            <a:r>
              <a:rPr sz="1000" dirty="0">
                <a:solidFill>
                  <a:srgbClr val="231F20"/>
                </a:solidFill>
                <a:latin typeface="Times New Roman"/>
                <a:cs typeface="Times New Roman"/>
              </a:rPr>
              <a:t>starting</a:t>
            </a:r>
            <a:r>
              <a:rPr sz="1000" spc="-25" dirty="0">
                <a:solidFill>
                  <a:srgbClr val="231F20"/>
                </a:solidFill>
                <a:latin typeface="Times New Roman"/>
                <a:cs typeface="Times New Roman"/>
              </a:rPr>
              <a:t> </a:t>
            </a:r>
            <a:r>
              <a:rPr sz="1000" dirty="0">
                <a:solidFill>
                  <a:srgbClr val="231F20"/>
                </a:solidFill>
                <a:latin typeface="Times New Roman"/>
                <a:cs typeface="Times New Roman"/>
              </a:rPr>
              <a:t>winding</a:t>
            </a:r>
            <a:r>
              <a:rPr sz="1000" spc="-25" dirty="0">
                <a:solidFill>
                  <a:srgbClr val="231F20"/>
                </a:solidFill>
                <a:latin typeface="Times New Roman"/>
                <a:cs typeface="Times New Roman"/>
              </a:rPr>
              <a:t> </a:t>
            </a:r>
            <a:r>
              <a:rPr sz="1000" dirty="0">
                <a:solidFill>
                  <a:srgbClr val="231F20"/>
                </a:solidFill>
                <a:latin typeface="Times New Roman"/>
                <a:cs typeface="Times New Roman"/>
              </a:rPr>
              <a:t>and</a:t>
            </a:r>
            <a:r>
              <a:rPr sz="1000" spc="-25" dirty="0">
                <a:solidFill>
                  <a:srgbClr val="231F20"/>
                </a:solidFill>
                <a:latin typeface="Times New Roman"/>
                <a:cs typeface="Times New Roman"/>
              </a:rPr>
              <a:t> </a:t>
            </a:r>
            <a:r>
              <a:rPr sz="1000" dirty="0">
                <a:solidFill>
                  <a:srgbClr val="231F20"/>
                </a:solidFill>
                <a:latin typeface="Times New Roman"/>
                <a:cs typeface="Times New Roman"/>
              </a:rPr>
              <a:t>capacitor </a:t>
            </a:r>
            <a:r>
              <a:rPr sz="1000" i="1" dirty="0">
                <a:solidFill>
                  <a:srgbClr val="231F20"/>
                </a:solidFill>
                <a:latin typeface="Times New Roman"/>
                <a:cs typeface="Times New Roman"/>
              </a:rPr>
              <a:t>C</a:t>
            </a:r>
            <a:r>
              <a:rPr sz="1000" i="1" spc="-45" dirty="0">
                <a:solidFill>
                  <a:srgbClr val="231F20"/>
                </a:solidFill>
                <a:latin typeface="Times New Roman"/>
                <a:cs typeface="Times New Roman"/>
              </a:rPr>
              <a:t> </a:t>
            </a:r>
            <a:r>
              <a:rPr sz="1000" dirty="0">
                <a:solidFill>
                  <a:srgbClr val="231F20"/>
                </a:solidFill>
                <a:latin typeface="Times New Roman"/>
                <a:cs typeface="Times New Roman"/>
              </a:rPr>
              <a:t>are</a:t>
            </a:r>
            <a:r>
              <a:rPr sz="1000" spc="-25" dirty="0">
                <a:solidFill>
                  <a:srgbClr val="231F20"/>
                </a:solidFill>
                <a:latin typeface="Times New Roman"/>
                <a:cs typeface="Times New Roman"/>
              </a:rPr>
              <a:t> </a:t>
            </a:r>
            <a:r>
              <a:rPr sz="1000" dirty="0">
                <a:solidFill>
                  <a:srgbClr val="231F20"/>
                </a:solidFill>
                <a:latin typeface="Times New Roman"/>
                <a:cs typeface="Times New Roman"/>
              </a:rPr>
              <a:t>placed</a:t>
            </a:r>
            <a:r>
              <a:rPr sz="1000" spc="-25" dirty="0">
                <a:solidFill>
                  <a:srgbClr val="231F20"/>
                </a:solidFill>
                <a:latin typeface="Times New Roman"/>
                <a:cs typeface="Times New Roman"/>
              </a:rPr>
              <a:t> </a:t>
            </a:r>
            <a:r>
              <a:rPr sz="1000" dirty="0">
                <a:solidFill>
                  <a:srgbClr val="231F20"/>
                </a:solidFill>
                <a:latin typeface="Times New Roman"/>
                <a:cs typeface="Times New Roman"/>
              </a:rPr>
              <a:t>in</a:t>
            </a:r>
            <a:r>
              <a:rPr sz="1000" spc="-25" dirty="0">
                <a:solidFill>
                  <a:srgbClr val="231F20"/>
                </a:solidFill>
                <a:latin typeface="Times New Roman"/>
                <a:cs typeface="Times New Roman"/>
              </a:rPr>
              <a:t> </a:t>
            </a:r>
            <a:r>
              <a:rPr sz="1000" dirty="0">
                <a:solidFill>
                  <a:srgbClr val="231F20"/>
                </a:solidFill>
                <a:latin typeface="Times New Roman"/>
                <a:cs typeface="Times New Roman"/>
              </a:rPr>
              <a:t>series</a:t>
            </a:r>
            <a:r>
              <a:rPr sz="1000" spc="-25" dirty="0">
                <a:solidFill>
                  <a:srgbClr val="231F20"/>
                </a:solidFill>
                <a:latin typeface="Times New Roman"/>
                <a:cs typeface="Times New Roman"/>
              </a:rPr>
              <a:t> </a:t>
            </a:r>
            <a:r>
              <a:rPr sz="1000" dirty="0">
                <a:solidFill>
                  <a:srgbClr val="231F20"/>
                </a:solidFill>
                <a:latin typeface="Times New Roman"/>
                <a:cs typeface="Times New Roman"/>
              </a:rPr>
              <a:t>across</a:t>
            </a:r>
            <a:r>
              <a:rPr sz="1000" spc="-25" dirty="0">
                <a:solidFill>
                  <a:srgbClr val="231F20"/>
                </a:solidFill>
                <a:latin typeface="Times New Roman"/>
                <a:cs typeface="Times New Roman"/>
              </a:rPr>
              <a:t> </a:t>
            </a:r>
            <a:r>
              <a:rPr sz="1000" dirty="0">
                <a:solidFill>
                  <a:srgbClr val="231F20"/>
                </a:solidFill>
                <a:latin typeface="Times New Roman"/>
                <a:cs typeface="Times New Roman"/>
              </a:rPr>
              <a:t>the</a:t>
            </a:r>
            <a:r>
              <a:rPr sz="1000" spc="-25" dirty="0">
                <a:solidFill>
                  <a:srgbClr val="231F20"/>
                </a:solidFill>
                <a:latin typeface="Times New Roman"/>
                <a:cs typeface="Times New Roman"/>
              </a:rPr>
              <a:t> </a:t>
            </a:r>
            <a:r>
              <a:rPr sz="1000" dirty="0">
                <a:solidFill>
                  <a:srgbClr val="231F20"/>
                </a:solidFill>
                <a:latin typeface="Times New Roman"/>
                <a:cs typeface="Times New Roman"/>
              </a:rPr>
              <a:t>supply</a:t>
            </a:r>
            <a:r>
              <a:rPr sz="1000" spc="-25" dirty="0">
                <a:solidFill>
                  <a:srgbClr val="231F20"/>
                </a:solidFill>
                <a:latin typeface="Times New Roman"/>
                <a:cs typeface="Times New Roman"/>
              </a:rPr>
              <a:t> </a:t>
            </a:r>
            <a:r>
              <a:rPr sz="1000" dirty="0">
                <a:solidFill>
                  <a:srgbClr val="231F20"/>
                </a:solidFill>
                <a:latin typeface="Times New Roman"/>
                <a:cs typeface="Times New Roman"/>
              </a:rPr>
              <a:t>line</a:t>
            </a:r>
            <a:r>
              <a:rPr sz="1000" spc="-25" dirty="0">
                <a:solidFill>
                  <a:srgbClr val="231F20"/>
                </a:solidFill>
                <a:latin typeface="Times New Roman"/>
                <a:cs typeface="Times New Roman"/>
              </a:rPr>
              <a:t> </a:t>
            </a:r>
            <a:r>
              <a:rPr sz="1000" dirty="0">
                <a:solidFill>
                  <a:srgbClr val="231F20"/>
                </a:solidFill>
                <a:latin typeface="Times New Roman"/>
                <a:cs typeface="Times New Roman"/>
              </a:rPr>
              <a:t>and</a:t>
            </a:r>
            <a:endParaRPr sz="1000">
              <a:latin typeface="Times New Roman"/>
              <a:cs typeface="Times New Roman"/>
            </a:endParaRPr>
          </a:p>
          <a:p>
            <a:pPr marL="469900" indent="-241300">
              <a:lnSpc>
                <a:spcPct val="100000"/>
              </a:lnSpc>
              <a:spcBef>
                <a:spcPts val="190"/>
              </a:spcBef>
              <a:buClr>
                <a:srgbClr val="EC008C"/>
              </a:buClr>
              <a:buFont typeface="Times New Roman"/>
              <a:buAutoNum type="romanLcParenBoth"/>
              <a:tabLst>
                <a:tab pos="469900" algn="l"/>
              </a:tabLst>
            </a:pPr>
            <a:r>
              <a:rPr sz="1000" dirty="0">
                <a:solidFill>
                  <a:srgbClr val="231F20"/>
                </a:solidFill>
                <a:latin typeface="Times New Roman"/>
                <a:cs typeface="Times New Roman"/>
              </a:rPr>
              <a:t>the</a:t>
            </a:r>
            <a:r>
              <a:rPr sz="1000" spc="-35" dirty="0">
                <a:solidFill>
                  <a:srgbClr val="231F20"/>
                </a:solidFill>
                <a:latin typeface="Times New Roman"/>
                <a:cs typeface="Times New Roman"/>
              </a:rPr>
              <a:t> </a:t>
            </a:r>
            <a:r>
              <a:rPr sz="1000" dirty="0">
                <a:solidFill>
                  <a:srgbClr val="231F20"/>
                </a:solidFill>
                <a:latin typeface="Times New Roman"/>
                <a:cs typeface="Times New Roman"/>
              </a:rPr>
              <a:t>coil</a:t>
            </a:r>
            <a:r>
              <a:rPr sz="1000" spc="-35" dirty="0">
                <a:solidFill>
                  <a:srgbClr val="231F20"/>
                </a:solidFill>
                <a:latin typeface="Times New Roman"/>
                <a:cs typeface="Times New Roman"/>
              </a:rPr>
              <a:t> </a:t>
            </a:r>
            <a:r>
              <a:rPr sz="1000" dirty="0">
                <a:solidFill>
                  <a:srgbClr val="231F20"/>
                </a:solidFill>
                <a:latin typeface="Times New Roman"/>
                <a:cs typeface="Times New Roman"/>
              </a:rPr>
              <a:t>of</a:t>
            </a:r>
            <a:r>
              <a:rPr sz="1000" spc="-35" dirty="0">
                <a:solidFill>
                  <a:srgbClr val="231F20"/>
                </a:solidFill>
                <a:latin typeface="Times New Roman"/>
                <a:cs typeface="Times New Roman"/>
              </a:rPr>
              <a:t> </a:t>
            </a:r>
            <a:r>
              <a:rPr sz="1000" dirty="0">
                <a:solidFill>
                  <a:srgbClr val="231F20"/>
                </a:solidFill>
                <a:latin typeface="Times New Roman"/>
                <a:cs typeface="Times New Roman"/>
              </a:rPr>
              <a:t>the</a:t>
            </a:r>
            <a:r>
              <a:rPr sz="1000" spc="-35" dirty="0">
                <a:solidFill>
                  <a:srgbClr val="231F20"/>
                </a:solidFill>
                <a:latin typeface="Times New Roman"/>
                <a:cs typeface="Times New Roman"/>
              </a:rPr>
              <a:t> </a:t>
            </a:r>
            <a:r>
              <a:rPr sz="1000" dirty="0">
                <a:solidFill>
                  <a:srgbClr val="231F20"/>
                </a:solidFill>
                <a:latin typeface="Times New Roman"/>
                <a:cs typeface="Times New Roman"/>
              </a:rPr>
              <a:t>normally-closed</a:t>
            </a:r>
            <a:r>
              <a:rPr sz="1000" spc="-35" dirty="0">
                <a:solidFill>
                  <a:srgbClr val="231F20"/>
                </a:solidFill>
                <a:latin typeface="Times New Roman"/>
                <a:cs typeface="Times New Roman"/>
              </a:rPr>
              <a:t> </a:t>
            </a:r>
            <a:r>
              <a:rPr sz="1000" dirty="0">
                <a:solidFill>
                  <a:srgbClr val="231F20"/>
                </a:solidFill>
                <a:latin typeface="Times New Roman"/>
                <a:cs typeface="Times New Roman"/>
              </a:rPr>
              <a:t>relay</a:t>
            </a:r>
            <a:r>
              <a:rPr sz="1000" spc="-35" dirty="0">
                <a:solidFill>
                  <a:srgbClr val="231F20"/>
                </a:solidFill>
                <a:latin typeface="Times New Roman"/>
                <a:cs typeface="Times New Roman"/>
              </a:rPr>
              <a:t> </a:t>
            </a:r>
            <a:r>
              <a:rPr sz="1000" dirty="0">
                <a:solidFill>
                  <a:srgbClr val="231F20"/>
                </a:solidFill>
                <a:latin typeface="Times New Roman"/>
                <a:cs typeface="Times New Roman"/>
              </a:rPr>
              <a:t>is</a:t>
            </a:r>
            <a:r>
              <a:rPr sz="1000" spc="-35" dirty="0">
                <a:solidFill>
                  <a:srgbClr val="231F20"/>
                </a:solidFill>
                <a:latin typeface="Times New Roman"/>
                <a:cs typeface="Times New Roman"/>
              </a:rPr>
              <a:t> </a:t>
            </a:r>
            <a:r>
              <a:rPr sz="1000" dirty="0">
                <a:solidFill>
                  <a:srgbClr val="231F20"/>
                </a:solidFill>
                <a:latin typeface="Times New Roman"/>
                <a:cs typeface="Times New Roman"/>
              </a:rPr>
              <a:t>connected</a:t>
            </a:r>
            <a:r>
              <a:rPr sz="1000" spc="-35" dirty="0">
                <a:solidFill>
                  <a:srgbClr val="231F20"/>
                </a:solidFill>
                <a:latin typeface="Times New Roman"/>
                <a:cs typeface="Times New Roman"/>
              </a:rPr>
              <a:t> </a:t>
            </a:r>
            <a:r>
              <a:rPr sz="1000" dirty="0">
                <a:solidFill>
                  <a:srgbClr val="231F20"/>
                </a:solidFill>
                <a:latin typeface="Times New Roman"/>
                <a:cs typeface="Times New Roman"/>
              </a:rPr>
              <a:t>across</a:t>
            </a:r>
            <a:r>
              <a:rPr sz="1000" spc="-35" dirty="0">
                <a:solidFill>
                  <a:srgbClr val="231F20"/>
                </a:solidFill>
                <a:latin typeface="Times New Roman"/>
                <a:cs typeface="Times New Roman"/>
              </a:rPr>
              <a:t> </a:t>
            </a:r>
            <a:r>
              <a:rPr sz="1000" i="1" dirty="0">
                <a:solidFill>
                  <a:srgbClr val="231F20"/>
                </a:solidFill>
                <a:latin typeface="Times New Roman"/>
                <a:cs typeface="Times New Roman"/>
              </a:rPr>
              <a:t>C</a:t>
            </a:r>
            <a:endParaRPr sz="1000">
              <a:latin typeface="Times New Roman"/>
              <a:cs typeface="Times New Roman"/>
            </a:endParaRPr>
          </a:p>
          <a:p>
            <a:pPr marL="12700" marR="5080" indent="228600" algn="just">
              <a:lnSpc>
                <a:spcPct val="100000"/>
              </a:lnSpc>
              <a:spcBef>
                <a:spcPts val="190"/>
              </a:spcBef>
            </a:pPr>
            <a:r>
              <a:rPr sz="1000" spc="-15" dirty="0">
                <a:solidFill>
                  <a:srgbClr val="231F20"/>
                </a:solidFill>
                <a:latin typeface="Times New Roman"/>
                <a:cs typeface="Times New Roman"/>
              </a:rPr>
              <a:t>With</a:t>
            </a:r>
            <a:r>
              <a:rPr sz="1000" spc="-60" dirty="0">
                <a:solidFill>
                  <a:srgbClr val="231F20"/>
                </a:solidFill>
                <a:latin typeface="Times New Roman"/>
                <a:cs typeface="Times New Roman"/>
              </a:rPr>
              <a:t> </a:t>
            </a:r>
            <a:r>
              <a:rPr sz="1000" spc="-5" dirty="0">
                <a:solidFill>
                  <a:srgbClr val="231F20"/>
                </a:solidFill>
                <a:latin typeface="Times New Roman"/>
                <a:cs typeface="Times New Roman"/>
              </a:rPr>
              <a:t>the</a:t>
            </a:r>
            <a:r>
              <a:rPr sz="1000" spc="-60" dirty="0">
                <a:solidFill>
                  <a:srgbClr val="231F20"/>
                </a:solidFill>
                <a:latin typeface="Times New Roman"/>
                <a:cs typeface="Times New Roman"/>
              </a:rPr>
              <a:t> </a:t>
            </a:r>
            <a:r>
              <a:rPr sz="1000" spc="-5" dirty="0">
                <a:solidFill>
                  <a:srgbClr val="231F20"/>
                </a:solidFill>
                <a:latin typeface="Times New Roman"/>
                <a:cs typeface="Times New Roman"/>
              </a:rPr>
              <a:t>manual</a:t>
            </a:r>
            <a:r>
              <a:rPr sz="1000" spc="-60" dirty="0">
                <a:solidFill>
                  <a:srgbClr val="231F20"/>
                </a:solidFill>
                <a:latin typeface="Times New Roman"/>
                <a:cs typeface="Times New Roman"/>
              </a:rPr>
              <a:t> </a:t>
            </a:r>
            <a:r>
              <a:rPr sz="1000" i="1" spc="5" dirty="0">
                <a:solidFill>
                  <a:srgbClr val="231F20"/>
                </a:solidFill>
                <a:latin typeface="Times New Roman"/>
                <a:cs typeface="Times New Roman"/>
              </a:rPr>
              <a:t>TPDT</a:t>
            </a:r>
            <a:r>
              <a:rPr sz="1000" i="1" spc="-50" dirty="0">
                <a:solidFill>
                  <a:srgbClr val="231F20"/>
                </a:solidFill>
                <a:latin typeface="Times New Roman"/>
                <a:cs typeface="Times New Roman"/>
              </a:rPr>
              <a:t> </a:t>
            </a:r>
            <a:r>
              <a:rPr sz="1000" dirty="0">
                <a:solidFill>
                  <a:srgbClr val="231F20"/>
                </a:solidFill>
                <a:latin typeface="Times New Roman"/>
                <a:cs typeface="Times New Roman"/>
              </a:rPr>
              <a:t>switch</a:t>
            </a:r>
            <a:r>
              <a:rPr sz="1000" spc="-60" dirty="0">
                <a:solidFill>
                  <a:srgbClr val="231F20"/>
                </a:solidFill>
                <a:latin typeface="Times New Roman"/>
                <a:cs typeface="Times New Roman"/>
              </a:rPr>
              <a:t> </a:t>
            </a:r>
            <a:r>
              <a:rPr sz="1000" dirty="0">
                <a:solidFill>
                  <a:srgbClr val="231F20"/>
                </a:solidFill>
                <a:latin typeface="Times New Roman"/>
                <a:cs typeface="Times New Roman"/>
              </a:rPr>
              <a:t>in</a:t>
            </a:r>
            <a:r>
              <a:rPr sz="1000" spc="-60" dirty="0">
                <a:solidFill>
                  <a:srgbClr val="231F20"/>
                </a:solidFill>
                <a:latin typeface="Times New Roman"/>
                <a:cs typeface="Times New Roman"/>
              </a:rPr>
              <a:t> </a:t>
            </a:r>
            <a:r>
              <a:rPr sz="1000" dirty="0">
                <a:solidFill>
                  <a:srgbClr val="231F20"/>
                </a:solidFill>
                <a:latin typeface="Times New Roman"/>
                <a:cs typeface="Times New Roman"/>
              </a:rPr>
              <a:t>the</a:t>
            </a:r>
            <a:r>
              <a:rPr sz="1000" spc="-60" dirty="0">
                <a:solidFill>
                  <a:srgbClr val="231F20"/>
                </a:solidFill>
                <a:latin typeface="Times New Roman"/>
                <a:cs typeface="Times New Roman"/>
              </a:rPr>
              <a:t> </a:t>
            </a:r>
            <a:r>
              <a:rPr sz="1000" dirty="0">
                <a:solidFill>
                  <a:srgbClr val="231F20"/>
                </a:solidFill>
                <a:latin typeface="Times New Roman"/>
                <a:cs typeface="Times New Roman"/>
              </a:rPr>
              <a:t>‘forward’</a:t>
            </a:r>
            <a:r>
              <a:rPr sz="1000" spc="-60" dirty="0">
                <a:solidFill>
                  <a:srgbClr val="231F20"/>
                </a:solidFill>
                <a:latin typeface="Times New Roman"/>
                <a:cs typeface="Times New Roman"/>
              </a:rPr>
              <a:t> </a:t>
            </a:r>
            <a:r>
              <a:rPr sz="1000" dirty="0">
                <a:solidFill>
                  <a:srgbClr val="231F20"/>
                </a:solidFill>
                <a:latin typeface="Times New Roman"/>
                <a:cs typeface="Times New Roman"/>
              </a:rPr>
              <a:t>position</a:t>
            </a:r>
            <a:r>
              <a:rPr sz="1000" spc="-60" dirty="0">
                <a:solidFill>
                  <a:srgbClr val="231F20"/>
                </a:solidFill>
                <a:latin typeface="Times New Roman"/>
                <a:cs typeface="Times New Roman"/>
              </a:rPr>
              <a:t> </a:t>
            </a:r>
            <a:r>
              <a:rPr sz="1000" spc="-15" dirty="0">
                <a:solidFill>
                  <a:srgbClr val="231F20"/>
                </a:solidFill>
                <a:latin typeface="Times New Roman"/>
                <a:cs typeface="Times New Roman"/>
              </a:rPr>
              <a:t>(</a:t>
            </a:r>
            <a:r>
              <a:rPr sz="1000" i="1" spc="-15" dirty="0">
                <a:solidFill>
                  <a:srgbClr val="231F20"/>
                </a:solidFill>
                <a:latin typeface="Times New Roman"/>
                <a:cs typeface="Times New Roman"/>
              </a:rPr>
              <a:t>a</a:t>
            </a:r>
            <a:r>
              <a:rPr sz="1000" spc="-15" dirty="0">
                <a:solidFill>
                  <a:srgbClr val="231F20"/>
                </a:solidFill>
                <a:latin typeface="Times New Roman"/>
                <a:cs typeface="Times New Roman"/>
              </a:rPr>
              <a:t>)</a:t>
            </a:r>
            <a:r>
              <a:rPr sz="1000" spc="-60" dirty="0">
                <a:solidFill>
                  <a:srgbClr val="231F20"/>
                </a:solidFill>
                <a:latin typeface="Times New Roman"/>
                <a:cs typeface="Times New Roman"/>
              </a:rPr>
              <a:t> </a:t>
            </a:r>
            <a:r>
              <a:rPr sz="1000" dirty="0">
                <a:solidFill>
                  <a:srgbClr val="231F20"/>
                </a:solidFill>
                <a:latin typeface="Times New Roman"/>
                <a:cs typeface="Times New Roman"/>
              </a:rPr>
              <a:t>running</a:t>
            </a:r>
            <a:r>
              <a:rPr sz="1000" spc="-60" dirty="0">
                <a:solidFill>
                  <a:srgbClr val="231F20"/>
                </a:solidFill>
                <a:latin typeface="Times New Roman"/>
                <a:cs typeface="Times New Roman"/>
              </a:rPr>
              <a:t> </a:t>
            </a:r>
            <a:r>
              <a:rPr sz="1000" dirty="0">
                <a:solidFill>
                  <a:srgbClr val="231F20"/>
                </a:solidFill>
                <a:latin typeface="Times New Roman"/>
                <a:cs typeface="Times New Roman"/>
              </a:rPr>
              <a:t>winding</a:t>
            </a:r>
            <a:r>
              <a:rPr sz="1000" spc="-60" dirty="0">
                <a:solidFill>
                  <a:srgbClr val="231F20"/>
                </a:solidFill>
                <a:latin typeface="Times New Roman"/>
                <a:cs typeface="Times New Roman"/>
              </a:rPr>
              <a:t> </a:t>
            </a:r>
            <a:r>
              <a:rPr sz="1000" dirty="0">
                <a:solidFill>
                  <a:srgbClr val="231F20"/>
                </a:solidFill>
                <a:latin typeface="Times New Roman"/>
                <a:cs typeface="Times New Roman"/>
              </a:rPr>
              <a:t>is</a:t>
            </a:r>
            <a:r>
              <a:rPr sz="1000" spc="-60" dirty="0">
                <a:solidFill>
                  <a:srgbClr val="231F20"/>
                </a:solidFill>
                <a:latin typeface="Times New Roman"/>
                <a:cs typeface="Times New Roman"/>
              </a:rPr>
              <a:t> </a:t>
            </a:r>
            <a:r>
              <a:rPr sz="1000" dirty="0">
                <a:solidFill>
                  <a:srgbClr val="231F20"/>
                </a:solidFill>
                <a:latin typeface="Times New Roman"/>
                <a:cs typeface="Times New Roman"/>
              </a:rPr>
              <a:t>connected</a:t>
            </a:r>
            <a:r>
              <a:rPr sz="1000" spc="-60" dirty="0">
                <a:solidFill>
                  <a:srgbClr val="231F20"/>
                </a:solidFill>
                <a:latin typeface="Times New Roman"/>
                <a:cs typeface="Times New Roman"/>
              </a:rPr>
              <a:t> </a:t>
            </a:r>
            <a:r>
              <a:rPr sz="1000" dirty="0">
                <a:solidFill>
                  <a:srgbClr val="231F20"/>
                </a:solidFill>
                <a:latin typeface="Times New Roman"/>
                <a:cs typeface="Times New Roman"/>
              </a:rPr>
              <a:t>across  </a:t>
            </a:r>
            <a:r>
              <a:rPr sz="1000" spc="-5" dirty="0">
                <a:solidFill>
                  <a:srgbClr val="231F20"/>
                </a:solidFill>
                <a:latin typeface="Times New Roman"/>
                <a:cs typeface="Times New Roman"/>
              </a:rPr>
              <a:t>the</a:t>
            </a:r>
            <a:r>
              <a:rPr sz="1000" spc="-20" dirty="0">
                <a:solidFill>
                  <a:srgbClr val="231F20"/>
                </a:solidFill>
                <a:latin typeface="Times New Roman"/>
                <a:cs typeface="Times New Roman"/>
              </a:rPr>
              <a:t> </a:t>
            </a:r>
            <a:r>
              <a:rPr sz="1000" spc="-5" dirty="0">
                <a:solidFill>
                  <a:srgbClr val="231F20"/>
                </a:solidFill>
                <a:latin typeface="Times New Roman"/>
                <a:cs typeface="Times New Roman"/>
              </a:rPr>
              <a:t>line</a:t>
            </a:r>
            <a:r>
              <a:rPr sz="1000" spc="-20" dirty="0">
                <a:solidFill>
                  <a:srgbClr val="231F20"/>
                </a:solidFill>
                <a:latin typeface="Times New Roman"/>
                <a:cs typeface="Times New Roman"/>
              </a:rPr>
              <a:t> </a:t>
            </a:r>
            <a:r>
              <a:rPr sz="1000" spc="5" dirty="0">
                <a:solidFill>
                  <a:srgbClr val="231F20"/>
                </a:solidFill>
                <a:latin typeface="Times New Roman"/>
                <a:cs typeface="Times New Roman"/>
              </a:rPr>
              <a:t>(</a:t>
            </a:r>
            <a:r>
              <a:rPr sz="1000" i="1" spc="5" dirty="0">
                <a:solidFill>
                  <a:srgbClr val="231F20"/>
                </a:solidFill>
                <a:latin typeface="Times New Roman"/>
                <a:cs typeface="Times New Roman"/>
              </a:rPr>
              <a:t>b</a:t>
            </a:r>
            <a:r>
              <a:rPr sz="1000" spc="5" dirty="0">
                <a:solidFill>
                  <a:srgbClr val="231F20"/>
                </a:solidFill>
                <a:latin typeface="Times New Roman"/>
                <a:cs typeface="Times New Roman"/>
              </a:rPr>
              <a:t>)</a:t>
            </a:r>
            <a:r>
              <a:rPr sz="1000" spc="-20" dirty="0">
                <a:solidFill>
                  <a:srgbClr val="231F20"/>
                </a:solidFill>
                <a:latin typeface="Times New Roman"/>
                <a:cs typeface="Times New Roman"/>
              </a:rPr>
              <a:t> </a:t>
            </a:r>
            <a:r>
              <a:rPr sz="1000" dirty="0">
                <a:solidFill>
                  <a:srgbClr val="231F20"/>
                </a:solidFill>
                <a:latin typeface="Times New Roman"/>
                <a:cs typeface="Times New Roman"/>
              </a:rPr>
              <a:t>starting</a:t>
            </a:r>
            <a:r>
              <a:rPr sz="1000" spc="-20" dirty="0">
                <a:solidFill>
                  <a:srgbClr val="231F20"/>
                </a:solidFill>
                <a:latin typeface="Times New Roman"/>
                <a:cs typeface="Times New Roman"/>
              </a:rPr>
              <a:t> </a:t>
            </a:r>
            <a:r>
              <a:rPr sz="1000" dirty="0">
                <a:solidFill>
                  <a:srgbClr val="231F20"/>
                </a:solidFill>
                <a:latin typeface="Times New Roman"/>
                <a:cs typeface="Times New Roman"/>
              </a:rPr>
              <a:t>winding</a:t>
            </a:r>
            <a:r>
              <a:rPr sz="1000" spc="-20" dirty="0">
                <a:solidFill>
                  <a:srgbClr val="231F20"/>
                </a:solidFill>
                <a:latin typeface="Times New Roman"/>
                <a:cs typeface="Times New Roman"/>
              </a:rPr>
              <a:t> </a:t>
            </a:r>
            <a:r>
              <a:rPr sz="1000" dirty="0">
                <a:solidFill>
                  <a:srgbClr val="231F20"/>
                </a:solidFill>
                <a:latin typeface="Times New Roman"/>
                <a:cs typeface="Times New Roman"/>
              </a:rPr>
              <a:t>and</a:t>
            </a:r>
            <a:r>
              <a:rPr sz="1000" spc="-20" dirty="0">
                <a:solidFill>
                  <a:srgbClr val="231F20"/>
                </a:solidFill>
                <a:latin typeface="Times New Roman"/>
                <a:cs typeface="Times New Roman"/>
              </a:rPr>
              <a:t> </a:t>
            </a:r>
            <a:r>
              <a:rPr sz="1000" i="1" dirty="0">
                <a:solidFill>
                  <a:srgbClr val="231F20"/>
                </a:solidFill>
                <a:latin typeface="Times New Roman"/>
                <a:cs typeface="Times New Roman"/>
              </a:rPr>
              <a:t>C</a:t>
            </a:r>
            <a:r>
              <a:rPr sz="1000" i="1" spc="-15" dirty="0">
                <a:solidFill>
                  <a:srgbClr val="231F20"/>
                </a:solidFill>
                <a:latin typeface="Times New Roman"/>
                <a:cs typeface="Times New Roman"/>
              </a:rPr>
              <a:t> </a:t>
            </a:r>
            <a:r>
              <a:rPr sz="1000" dirty="0">
                <a:solidFill>
                  <a:srgbClr val="231F20"/>
                </a:solidFill>
                <a:latin typeface="Times New Roman"/>
                <a:cs typeface="Times New Roman"/>
              </a:rPr>
              <a:t>are</a:t>
            </a:r>
            <a:r>
              <a:rPr sz="1000" spc="-20" dirty="0">
                <a:solidFill>
                  <a:srgbClr val="231F20"/>
                </a:solidFill>
                <a:latin typeface="Times New Roman"/>
                <a:cs typeface="Times New Roman"/>
              </a:rPr>
              <a:t> </a:t>
            </a:r>
            <a:r>
              <a:rPr sz="1000" dirty="0">
                <a:solidFill>
                  <a:srgbClr val="231F20"/>
                </a:solidFill>
                <a:latin typeface="Times New Roman"/>
                <a:cs typeface="Times New Roman"/>
              </a:rPr>
              <a:t>in</a:t>
            </a:r>
            <a:r>
              <a:rPr sz="1000" spc="-20" dirty="0">
                <a:solidFill>
                  <a:srgbClr val="231F20"/>
                </a:solidFill>
                <a:latin typeface="Times New Roman"/>
                <a:cs typeface="Times New Roman"/>
              </a:rPr>
              <a:t> </a:t>
            </a:r>
            <a:r>
              <a:rPr sz="1000" dirty="0">
                <a:solidFill>
                  <a:srgbClr val="231F20"/>
                </a:solidFill>
                <a:latin typeface="Times New Roman"/>
                <a:cs typeface="Times New Roman"/>
              </a:rPr>
              <a:t>series</a:t>
            </a:r>
            <a:r>
              <a:rPr sz="1000" spc="-20" dirty="0">
                <a:solidFill>
                  <a:srgbClr val="231F20"/>
                </a:solidFill>
                <a:latin typeface="Times New Roman"/>
                <a:cs typeface="Times New Roman"/>
              </a:rPr>
              <a:t> </a:t>
            </a:r>
            <a:r>
              <a:rPr sz="1000" dirty="0">
                <a:solidFill>
                  <a:srgbClr val="231F20"/>
                </a:solidFill>
                <a:latin typeface="Times New Roman"/>
                <a:cs typeface="Times New Roman"/>
              </a:rPr>
              <a:t>across</a:t>
            </a:r>
            <a:r>
              <a:rPr sz="1000" spc="-20" dirty="0">
                <a:solidFill>
                  <a:srgbClr val="231F20"/>
                </a:solidFill>
                <a:latin typeface="Times New Roman"/>
                <a:cs typeface="Times New Roman"/>
              </a:rPr>
              <a:t> </a:t>
            </a:r>
            <a:r>
              <a:rPr sz="1000" dirty="0">
                <a:solidFill>
                  <a:srgbClr val="231F20"/>
                </a:solidFill>
                <a:latin typeface="Times New Roman"/>
                <a:cs typeface="Times New Roman"/>
              </a:rPr>
              <a:t>the</a:t>
            </a:r>
            <a:r>
              <a:rPr sz="1000" spc="-20" dirty="0">
                <a:solidFill>
                  <a:srgbClr val="231F20"/>
                </a:solidFill>
                <a:latin typeface="Times New Roman"/>
                <a:cs typeface="Times New Roman"/>
              </a:rPr>
              <a:t> </a:t>
            </a:r>
            <a:r>
              <a:rPr sz="1000" dirty="0">
                <a:solidFill>
                  <a:srgbClr val="231F20"/>
                </a:solidFill>
                <a:latin typeface="Times New Roman"/>
                <a:cs typeface="Times New Roman"/>
              </a:rPr>
              <a:t>line</a:t>
            </a:r>
            <a:r>
              <a:rPr sz="1000" spc="-20" dirty="0">
                <a:solidFill>
                  <a:srgbClr val="231F20"/>
                </a:solidFill>
                <a:latin typeface="Times New Roman"/>
                <a:cs typeface="Times New Roman"/>
              </a:rPr>
              <a:t> </a:t>
            </a:r>
            <a:r>
              <a:rPr sz="1000" dirty="0">
                <a:solidFill>
                  <a:srgbClr val="231F20"/>
                </a:solidFill>
                <a:latin typeface="Times New Roman"/>
                <a:cs typeface="Times New Roman"/>
              </a:rPr>
              <a:t>and</a:t>
            </a:r>
            <a:r>
              <a:rPr sz="1000" spc="-20" dirty="0">
                <a:solidFill>
                  <a:srgbClr val="231F20"/>
                </a:solidFill>
                <a:latin typeface="Times New Roman"/>
                <a:cs typeface="Times New Roman"/>
              </a:rPr>
              <a:t> </a:t>
            </a:r>
            <a:r>
              <a:rPr sz="1000" dirty="0">
                <a:solidFill>
                  <a:srgbClr val="231F20"/>
                </a:solidFill>
                <a:latin typeface="Times New Roman"/>
                <a:cs typeface="Times New Roman"/>
              </a:rPr>
              <a:t>(</a:t>
            </a:r>
            <a:r>
              <a:rPr sz="1000" i="1" dirty="0">
                <a:solidFill>
                  <a:srgbClr val="231F20"/>
                </a:solidFill>
                <a:latin typeface="Times New Roman"/>
                <a:cs typeface="Times New Roman"/>
              </a:rPr>
              <a:t>c</a:t>
            </a:r>
            <a:r>
              <a:rPr sz="1000" dirty="0">
                <a:solidFill>
                  <a:srgbClr val="231F20"/>
                </a:solidFill>
                <a:latin typeface="Times New Roman"/>
                <a:cs typeface="Times New Roman"/>
              </a:rPr>
              <a:t>)</a:t>
            </a:r>
            <a:r>
              <a:rPr sz="1000" spc="-20" dirty="0">
                <a:solidFill>
                  <a:srgbClr val="231F20"/>
                </a:solidFill>
                <a:latin typeface="Times New Roman"/>
                <a:cs typeface="Times New Roman"/>
              </a:rPr>
              <a:t> </a:t>
            </a:r>
            <a:r>
              <a:rPr sz="1000" dirty="0">
                <a:solidFill>
                  <a:srgbClr val="231F20"/>
                </a:solidFill>
                <a:latin typeface="Times New Roman"/>
                <a:cs typeface="Times New Roman"/>
              </a:rPr>
              <a:t>relay</a:t>
            </a:r>
            <a:r>
              <a:rPr sz="1000" spc="-20" dirty="0">
                <a:solidFill>
                  <a:srgbClr val="231F20"/>
                </a:solidFill>
                <a:latin typeface="Times New Roman"/>
                <a:cs typeface="Times New Roman"/>
              </a:rPr>
              <a:t> </a:t>
            </a:r>
            <a:r>
              <a:rPr sz="1000" dirty="0">
                <a:solidFill>
                  <a:srgbClr val="231F20"/>
                </a:solidFill>
                <a:latin typeface="Times New Roman"/>
                <a:cs typeface="Times New Roman"/>
              </a:rPr>
              <a:t>coil</a:t>
            </a:r>
            <a:r>
              <a:rPr sz="1000" spc="-20" dirty="0">
                <a:solidFill>
                  <a:srgbClr val="231F20"/>
                </a:solidFill>
                <a:latin typeface="Times New Roman"/>
                <a:cs typeface="Times New Roman"/>
              </a:rPr>
              <a:t> </a:t>
            </a:r>
            <a:r>
              <a:rPr sz="1000" dirty="0">
                <a:solidFill>
                  <a:srgbClr val="231F20"/>
                </a:solidFill>
                <a:latin typeface="Times New Roman"/>
                <a:cs typeface="Times New Roman"/>
              </a:rPr>
              <a:t>is</a:t>
            </a:r>
            <a:r>
              <a:rPr sz="1000" spc="-20" dirty="0">
                <a:solidFill>
                  <a:srgbClr val="231F20"/>
                </a:solidFill>
                <a:latin typeface="Times New Roman"/>
                <a:cs typeface="Times New Roman"/>
              </a:rPr>
              <a:t> </a:t>
            </a:r>
            <a:r>
              <a:rPr sz="1000" dirty="0">
                <a:solidFill>
                  <a:srgbClr val="231F20"/>
                </a:solidFill>
                <a:latin typeface="Times New Roman"/>
                <a:cs typeface="Times New Roman"/>
              </a:rPr>
              <a:t>connected</a:t>
            </a:r>
            <a:r>
              <a:rPr sz="1000" spc="-20" dirty="0">
                <a:solidFill>
                  <a:srgbClr val="231F20"/>
                </a:solidFill>
                <a:latin typeface="Times New Roman"/>
                <a:cs typeface="Times New Roman"/>
              </a:rPr>
              <a:t> </a:t>
            </a:r>
            <a:r>
              <a:rPr sz="1000" dirty="0">
                <a:solidFill>
                  <a:srgbClr val="231F20"/>
                </a:solidFill>
                <a:latin typeface="Times New Roman"/>
                <a:cs typeface="Times New Roman"/>
              </a:rPr>
              <a:t>across</a:t>
            </a:r>
            <a:endParaRPr sz="1000">
              <a:latin typeface="Times New Roman"/>
              <a:cs typeface="Times New Roman"/>
            </a:endParaRPr>
          </a:p>
          <a:p>
            <a:pPr marL="12700" marR="8255" algn="just">
              <a:lnSpc>
                <a:spcPct val="100000"/>
              </a:lnSpc>
            </a:pPr>
            <a:r>
              <a:rPr sz="1000" i="1" dirty="0">
                <a:solidFill>
                  <a:srgbClr val="231F20"/>
                </a:solidFill>
                <a:latin typeface="Times New Roman"/>
                <a:cs typeface="Times New Roman"/>
              </a:rPr>
              <a:t>C</a:t>
            </a:r>
            <a:r>
              <a:rPr sz="1000" dirty="0">
                <a:solidFill>
                  <a:srgbClr val="231F20"/>
                </a:solidFill>
                <a:latin typeface="Times New Roman"/>
                <a:cs typeface="Times New Roman"/>
              </a:rPr>
              <a:t>. The voltage developed across </a:t>
            </a:r>
            <a:r>
              <a:rPr sz="1000" i="1" dirty="0">
                <a:solidFill>
                  <a:srgbClr val="231F20"/>
                </a:solidFill>
                <a:latin typeface="Times New Roman"/>
                <a:cs typeface="Times New Roman"/>
              </a:rPr>
              <a:t>C </a:t>
            </a:r>
            <a:r>
              <a:rPr sz="1000" dirty="0">
                <a:solidFill>
                  <a:srgbClr val="231F20"/>
                </a:solidFill>
                <a:latin typeface="Times New Roman"/>
                <a:cs typeface="Times New Roman"/>
              </a:rPr>
              <a:t>is applied across the relay coil which results in opening of the  relay contacts. </a:t>
            </a:r>
            <a:r>
              <a:rPr sz="1000" spc="-10" dirty="0">
                <a:solidFill>
                  <a:srgbClr val="231F20"/>
                </a:solidFill>
                <a:latin typeface="Times New Roman"/>
                <a:cs typeface="Times New Roman"/>
              </a:rPr>
              <a:t>With </a:t>
            </a:r>
            <a:r>
              <a:rPr sz="1000" dirty="0">
                <a:solidFill>
                  <a:srgbClr val="231F20"/>
                </a:solidFill>
                <a:latin typeface="Times New Roman"/>
                <a:cs typeface="Times New Roman"/>
              </a:rPr>
              <a:t>increase in the speed of the </a:t>
            </a:r>
            <a:r>
              <a:rPr sz="1000" spc="-10" dirty="0">
                <a:solidFill>
                  <a:srgbClr val="231F20"/>
                </a:solidFill>
                <a:latin typeface="Times New Roman"/>
                <a:cs typeface="Times New Roman"/>
              </a:rPr>
              <a:t>motor, </a:t>
            </a:r>
            <a:r>
              <a:rPr sz="1000" dirty="0">
                <a:solidFill>
                  <a:srgbClr val="231F20"/>
                </a:solidFill>
                <a:latin typeface="Times New Roman"/>
                <a:cs typeface="Times New Roman"/>
              </a:rPr>
              <a:t>the centrifugal switch is thrown in the</a:t>
            </a:r>
            <a:r>
              <a:rPr sz="1000" spc="-160" dirty="0">
                <a:solidFill>
                  <a:srgbClr val="231F20"/>
                </a:solidFill>
                <a:latin typeface="Times New Roman"/>
                <a:cs typeface="Times New Roman"/>
              </a:rPr>
              <a:t> </a:t>
            </a:r>
            <a:r>
              <a:rPr sz="1000" dirty="0">
                <a:solidFill>
                  <a:srgbClr val="231F20"/>
                </a:solidFill>
                <a:latin typeface="Times New Roman"/>
                <a:cs typeface="Times New Roman"/>
              </a:rPr>
              <a:t>‘run-  ning’ position. This cuts out </a:t>
            </a:r>
            <a:r>
              <a:rPr sz="1000" i="1" dirty="0">
                <a:solidFill>
                  <a:srgbClr val="231F20"/>
                </a:solidFill>
                <a:latin typeface="Times New Roman"/>
                <a:cs typeface="Times New Roman"/>
              </a:rPr>
              <a:t>C </a:t>
            </a:r>
            <a:r>
              <a:rPr sz="1000" dirty="0">
                <a:solidFill>
                  <a:srgbClr val="231F20"/>
                </a:solidFill>
                <a:latin typeface="Times New Roman"/>
                <a:cs typeface="Times New Roman"/>
              </a:rPr>
              <a:t>from the circuit and leaves starting winding in series with the relay  coil.</a:t>
            </a:r>
            <a:r>
              <a:rPr sz="1000" spc="-60" dirty="0">
                <a:solidFill>
                  <a:srgbClr val="231F20"/>
                </a:solidFill>
                <a:latin typeface="Times New Roman"/>
                <a:cs typeface="Times New Roman"/>
              </a:rPr>
              <a:t> </a:t>
            </a:r>
            <a:r>
              <a:rPr sz="1000" dirty="0">
                <a:solidFill>
                  <a:srgbClr val="231F20"/>
                </a:solidFill>
                <a:latin typeface="Times New Roman"/>
                <a:cs typeface="Times New Roman"/>
              </a:rPr>
              <a:t>Since</a:t>
            </a:r>
            <a:r>
              <a:rPr sz="1000" spc="-60" dirty="0">
                <a:solidFill>
                  <a:srgbClr val="231F20"/>
                </a:solidFill>
                <a:latin typeface="Times New Roman"/>
                <a:cs typeface="Times New Roman"/>
              </a:rPr>
              <a:t> </a:t>
            </a:r>
            <a:r>
              <a:rPr sz="1000" dirty="0">
                <a:solidFill>
                  <a:srgbClr val="231F20"/>
                </a:solidFill>
                <a:latin typeface="Times New Roman"/>
                <a:cs typeface="Times New Roman"/>
              </a:rPr>
              <a:t>relay</a:t>
            </a:r>
            <a:r>
              <a:rPr sz="1000" spc="-60" dirty="0">
                <a:solidFill>
                  <a:srgbClr val="231F20"/>
                </a:solidFill>
                <a:latin typeface="Times New Roman"/>
                <a:cs typeface="Times New Roman"/>
              </a:rPr>
              <a:t> </a:t>
            </a:r>
            <a:r>
              <a:rPr sz="1000" dirty="0">
                <a:solidFill>
                  <a:srgbClr val="231F20"/>
                </a:solidFill>
                <a:latin typeface="Times New Roman"/>
                <a:cs typeface="Times New Roman"/>
              </a:rPr>
              <a:t>coil</a:t>
            </a:r>
            <a:r>
              <a:rPr sz="1000" spc="-60" dirty="0">
                <a:solidFill>
                  <a:srgbClr val="231F20"/>
                </a:solidFill>
                <a:latin typeface="Times New Roman"/>
                <a:cs typeface="Times New Roman"/>
              </a:rPr>
              <a:t> </a:t>
            </a:r>
            <a:r>
              <a:rPr sz="1000" dirty="0">
                <a:solidFill>
                  <a:srgbClr val="231F20"/>
                </a:solidFill>
                <a:latin typeface="Times New Roman"/>
                <a:cs typeface="Times New Roman"/>
              </a:rPr>
              <a:t>has</a:t>
            </a:r>
            <a:r>
              <a:rPr sz="1000" spc="-60" dirty="0">
                <a:solidFill>
                  <a:srgbClr val="231F20"/>
                </a:solidFill>
                <a:latin typeface="Times New Roman"/>
                <a:cs typeface="Times New Roman"/>
              </a:rPr>
              <a:t> </a:t>
            </a:r>
            <a:r>
              <a:rPr sz="1000" dirty="0">
                <a:solidFill>
                  <a:srgbClr val="231F20"/>
                </a:solidFill>
                <a:latin typeface="Times New Roman"/>
                <a:cs typeface="Times New Roman"/>
              </a:rPr>
              <a:t>high</a:t>
            </a:r>
            <a:r>
              <a:rPr sz="1000" spc="-60" dirty="0">
                <a:solidFill>
                  <a:srgbClr val="231F20"/>
                </a:solidFill>
                <a:latin typeface="Times New Roman"/>
                <a:cs typeface="Times New Roman"/>
              </a:rPr>
              <a:t> </a:t>
            </a:r>
            <a:r>
              <a:rPr sz="1000" dirty="0">
                <a:solidFill>
                  <a:srgbClr val="231F20"/>
                </a:solidFill>
                <a:latin typeface="Times New Roman"/>
                <a:cs typeface="Times New Roman"/>
              </a:rPr>
              <a:t>resistance,</a:t>
            </a:r>
            <a:r>
              <a:rPr sz="1000" spc="-60" dirty="0">
                <a:solidFill>
                  <a:srgbClr val="231F20"/>
                </a:solidFill>
                <a:latin typeface="Times New Roman"/>
                <a:cs typeface="Times New Roman"/>
              </a:rPr>
              <a:t> </a:t>
            </a:r>
            <a:r>
              <a:rPr sz="1000" dirty="0">
                <a:solidFill>
                  <a:srgbClr val="231F20"/>
                </a:solidFill>
                <a:latin typeface="Times New Roman"/>
                <a:cs typeface="Times New Roman"/>
              </a:rPr>
              <a:t>it</a:t>
            </a:r>
            <a:r>
              <a:rPr sz="1000" spc="-60" dirty="0">
                <a:solidFill>
                  <a:srgbClr val="231F20"/>
                </a:solidFill>
                <a:latin typeface="Times New Roman"/>
                <a:cs typeface="Times New Roman"/>
              </a:rPr>
              <a:t> </a:t>
            </a:r>
            <a:r>
              <a:rPr sz="1000" dirty="0">
                <a:solidFill>
                  <a:srgbClr val="231F20"/>
                </a:solidFill>
                <a:latin typeface="Times New Roman"/>
                <a:cs typeface="Times New Roman"/>
              </a:rPr>
              <a:t>permits</a:t>
            </a:r>
            <a:r>
              <a:rPr sz="1000" spc="-60" dirty="0">
                <a:solidFill>
                  <a:srgbClr val="231F20"/>
                </a:solidFill>
                <a:latin typeface="Times New Roman"/>
                <a:cs typeface="Times New Roman"/>
              </a:rPr>
              <a:t> </a:t>
            </a:r>
            <a:r>
              <a:rPr sz="1000" dirty="0">
                <a:solidFill>
                  <a:srgbClr val="231F20"/>
                </a:solidFill>
                <a:latin typeface="Times New Roman"/>
                <a:cs typeface="Times New Roman"/>
              </a:rPr>
              <a:t>only</a:t>
            </a:r>
            <a:r>
              <a:rPr sz="1000" spc="-60" dirty="0">
                <a:solidFill>
                  <a:srgbClr val="231F20"/>
                </a:solidFill>
                <a:latin typeface="Times New Roman"/>
                <a:cs typeface="Times New Roman"/>
              </a:rPr>
              <a:t> </a:t>
            </a:r>
            <a:r>
              <a:rPr sz="1000" dirty="0">
                <a:solidFill>
                  <a:srgbClr val="231F20"/>
                </a:solidFill>
                <a:latin typeface="Times New Roman"/>
                <a:cs typeface="Times New Roman"/>
              </a:rPr>
              <a:t>enough</a:t>
            </a:r>
            <a:r>
              <a:rPr sz="1000" spc="-60" dirty="0">
                <a:solidFill>
                  <a:srgbClr val="231F20"/>
                </a:solidFill>
                <a:latin typeface="Times New Roman"/>
                <a:cs typeface="Times New Roman"/>
              </a:rPr>
              <a:t> </a:t>
            </a:r>
            <a:r>
              <a:rPr sz="1000" dirty="0">
                <a:solidFill>
                  <a:srgbClr val="231F20"/>
                </a:solidFill>
                <a:latin typeface="Times New Roman"/>
                <a:cs typeface="Times New Roman"/>
              </a:rPr>
              <a:t>current</a:t>
            </a:r>
            <a:r>
              <a:rPr sz="1000" spc="-60" dirty="0">
                <a:solidFill>
                  <a:srgbClr val="231F20"/>
                </a:solidFill>
                <a:latin typeface="Times New Roman"/>
                <a:cs typeface="Times New Roman"/>
              </a:rPr>
              <a:t> </a:t>
            </a:r>
            <a:r>
              <a:rPr sz="1000" dirty="0">
                <a:solidFill>
                  <a:srgbClr val="231F20"/>
                </a:solidFill>
                <a:latin typeface="Times New Roman"/>
                <a:cs typeface="Times New Roman"/>
              </a:rPr>
              <a:t>through</a:t>
            </a:r>
            <a:r>
              <a:rPr sz="1000" spc="-60" dirty="0">
                <a:solidFill>
                  <a:srgbClr val="231F20"/>
                </a:solidFill>
                <a:latin typeface="Times New Roman"/>
                <a:cs typeface="Times New Roman"/>
              </a:rPr>
              <a:t> </a:t>
            </a:r>
            <a:r>
              <a:rPr sz="1000" dirty="0">
                <a:solidFill>
                  <a:srgbClr val="231F20"/>
                </a:solidFill>
                <a:latin typeface="Times New Roman"/>
                <a:cs typeface="Times New Roman"/>
              </a:rPr>
              <a:t>the</a:t>
            </a:r>
            <a:r>
              <a:rPr sz="1000" spc="-60" dirty="0">
                <a:solidFill>
                  <a:srgbClr val="231F20"/>
                </a:solidFill>
                <a:latin typeface="Times New Roman"/>
                <a:cs typeface="Times New Roman"/>
              </a:rPr>
              <a:t> </a:t>
            </a:r>
            <a:r>
              <a:rPr sz="1000" dirty="0">
                <a:solidFill>
                  <a:srgbClr val="231F20"/>
                </a:solidFill>
                <a:latin typeface="Times New Roman"/>
                <a:cs typeface="Times New Roman"/>
              </a:rPr>
              <a:t>starting</a:t>
            </a:r>
            <a:r>
              <a:rPr sz="1000" spc="-60" dirty="0">
                <a:solidFill>
                  <a:srgbClr val="231F20"/>
                </a:solidFill>
                <a:latin typeface="Times New Roman"/>
                <a:cs typeface="Times New Roman"/>
              </a:rPr>
              <a:t> </a:t>
            </a:r>
            <a:r>
              <a:rPr sz="1000" dirty="0">
                <a:solidFill>
                  <a:srgbClr val="231F20"/>
                </a:solidFill>
                <a:latin typeface="Times New Roman"/>
                <a:cs typeface="Times New Roman"/>
              </a:rPr>
              <a:t>winding  as to keep the relay contacts</a:t>
            </a:r>
            <a:r>
              <a:rPr sz="1000" spc="-160" dirty="0">
                <a:solidFill>
                  <a:srgbClr val="231F20"/>
                </a:solidFill>
                <a:latin typeface="Times New Roman"/>
                <a:cs typeface="Times New Roman"/>
              </a:rPr>
              <a:t> </a:t>
            </a:r>
            <a:r>
              <a:rPr sz="1000" dirty="0">
                <a:solidFill>
                  <a:srgbClr val="231F20"/>
                </a:solidFill>
                <a:latin typeface="Times New Roman"/>
                <a:cs typeface="Times New Roman"/>
              </a:rPr>
              <a:t>open.</a:t>
            </a:r>
            <a:endParaRPr sz="1000">
              <a:latin typeface="Times New Roman"/>
              <a:cs typeface="Times New Roman"/>
            </a:endParaRPr>
          </a:p>
          <a:p>
            <a:pPr marL="12700" marR="7620" indent="228600" algn="just">
              <a:lnSpc>
                <a:spcPct val="100000"/>
              </a:lnSpc>
              <a:spcBef>
                <a:spcPts val="240"/>
              </a:spcBef>
            </a:pPr>
            <a:r>
              <a:rPr sz="1000" dirty="0">
                <a:solidFill>
                  <a:srgbClr val="231F20"/>
                </a:solidFill>
                <a:latin typeface="Times New Roman"/>
                <a:cs typeface="Times New Roman"/>
              </a:rPr>
              <a:t>During the fraction-of-a-second interval while </a:t>
            </a:r>
            <a:r>
              <a:rPr sz="1000" i="1" spc="10" dirty="0">
                <a:solidFill>
                  <a:srgbClr val="231F20"/>
                </a:solidFill>
                <a:latin typeface="Times New Roman"/>
                <a:cs typeface="Times New Roman"/>
              </a:rPr>
              <a:t>TPDT </a:t>
            </a:r>
            <a:r>
              <a:rPr sz="1000" dirty="0">
                <a:solidFill>
                  <a:srgbClr val="231F20"/>
                </a:solidFill>
                <a:latin typeface="Times New Roman"/>
                <a:cs typeface="Times New Roman"/>
              </a:rPr>
              <a:t>switch is shifted from ‘forward’ to ‘re-  verse’</a:t>
            </a:r>
            <a:r>
              <a:rPr sz="1000" spc="-15" dirty="0">
                <a:solidFill>
                  <a:srgbClr val="231F20"/>
                </a:solidFill>
                <a:latin typeface="Times New Roman"/>
                <a:cs typeface="Times New Roman"/>
              </a:rPr>
              <a:t> </a:t>
            </a:r>
            <a:r>
              <a:rPr sz="1000" dirty="0">
                <a:solidFill>
                  <a:srgbClr val="231F20"/>
                </a:solidFill>
                <a:latin typeface="Times New Roman"/>
                <a:cs typeface="Times New Roman"/>
              </a:rPr>
              <a:t>position,</a:t>
            </a:r>
            <a:r>
              <a:rPr sz="1000" spc="-15" dirty="0">
                <a:solidFill>
                  <a:srgbClr val="231F20"/>
                </a:solidFill>
                <a:latin typeface="Times New Roman"/>
                <a:cs typeface="Times New Roman"/>
              </a:rPr>
              <a:t> </a:t>
            </a:r>
            <a:r>
              <a:rPr sz="1000" dirty="0">
                <a:solidFill>
                  <a:srgbClr val="231F20"/>
                </a:solidFill>
                <a:latin typeface="Times New Roman"/>
                <a:cs typeface="Times New Roman"/>
              </a:rPr>
              <a:t>no</a:t>
            </a:r>
            <a:r>
              <a:rPr sz="1000" spc="-15" dirty="0">
                <a:solidFill>
                  <a:srgbClr val="231F20"/>
                </a:solidFill>
                <a:latin typeface="Times New Roman"/>
                <a:cs typeface="Times New Roman"/>
              </a:rPr>
              <a:t> </a:t>
            </a:r>
            <a:r>
              <a:rPr sz="1000" dirty="0">
                <a:solidFill>
                  <a:srgbClr val="231F20"/>
                </a:solidFill>
                <a:latin typeface="Times New Roman"/>
                <a:cs typeface="Times New Roman"/>
              </a:rPr>
              <a:t>current</a:t>
            </a:r>
            <a:r>
              <a:rPr sz="1000" spc="-15" dirty="0">
                <a:solidFill>
                  <a:srgbClr val="231F20"/>
                </a:solidFill>
                <a:latin typeface="Times New Roman"/>
                <a:cs typeface="Times New Roman"/>
              </a:rPr>
              <a:t> </a:t>
            </a:r>
            <a:r>
              <a:rPr sz="1000" dirty="0">
                <a:solidFill>
                  <a:srgbClr val="231F20"/>
                </a:solidFill>
                <a:latin typeface="Times New Roman"/>
                <a:cs typeface="Times New Roman"/>
              </a:rPr>
              <a:t>flows</a:t>
            </a:r>
            <a:r>
              <a:rPr sz="1000" spc="-15" dirty="0">
                <a:solidFill>
                  <a:srgbClr val="231F20"/>
                </a:solidFill>
                <a:latin typeface="Times New Roman"/>
                <a:cs typeface="Times New Roman"/>
              </a:rPr>
              <a:t> </a:t>
            </a:r>
            <a:r>
              <a:rPr sz="1000" dirty="0">
                <a:solidFill>
                  <a:srgbClr val="231F20"/>
                </a:solidFill>
                <a:latin typeface="Times New Roman"/>
                <a:cs typeface="Times New Roman"/>
              </a:rPr>
              <a:t>through</a:t>
            </a:r>
            <a:r>
              <a:rPr sz="1000" spc="-15" dirty="0">
                <a:solidFill>
                  <a:srgbClr val="231F20"/>
                </a:solidFill>
                <a:latin typeface="Times New Roman"/>
                <a:cs typeface="Times New Roman"/>
              </a:rPr>
              <a:t> </a:t>
            </a:r>
            <a:r>
              <a:rPr sz="1000" dirty="0">
                <a:solidFill>
                  <a:srgbClr val="231F20"/>
                </a:solidFill>
                <a:latin typeface="Times New Roman"/>
                <a:cs typeface="Times New Roman"/>
              </a:rPr>
              <a:t>the</a:t>
            </a:r>
            <a:r>
              <a:rPr sz="1000" spc="-15" dirty="0">
                <a:solidFill>
                  <a:srgbClr val="231F20"/>
                </a:solidFill>
                <a:latin typeface="Times New Roman"/>
                <a:cs typeface="Times New Roman"/>
              </a:rPr>
              <a:t> </a:t>
            </a:r>
            <a:r>
              <a:rPr sz="1000" dirty="0">
                <a:solidFill>
                  <a:srgbClr val="231F20"/>
                </a:solidFill>
                <a:latin typeface="Times New Roman"/>
                <a:cs typeface="Times New Roman"/>
              </a:rPr>
              <a:t>relay</a:t>
            </a:r>
            <a:r>
              <a:rPr sz="1000" spc="-15" dirty="0">
                <a:solidFill>
                  <a:srgbClr val="231F20"/>
                </a:solidFill>
                <a:latin typeface="Times New Roman"/>
                <a:cs typeface="Times New Roman"/>
              </a:rPr>
              <a:t> </a:t>
            </a:r>
            <a:r>
              <a:rPr sz="1000" dirty="0">
                <a:solidFill>
                  <a:srgbClr val="231F20"/>
                </a:solidFill>
                <a:latin typeface="Times New Roman"/>
                <a:cs typeface="Times New Roman"/>
              </a:rPr>
              <a:t>coil</a:t>
            </a:r>
            <a:r>
              <a:rPr sz="1000" spc="-15" dirty="0">
                <a:solidFill>
                  <a:srgbClr val="231F20"/>
                </a:solidFill>
                <a:latin typeface="Times New Roman"/>
                <a:cs typeface="Times New Roman"/>
              </a:rPr>
              <a:t> </a:t>
            </a:r>
            <a:r>
              <a:rPr sz="1000" dirty="0">
                <a:solidFill>
                  <a:srgbClr val="231F20"/>
                </a:solidFill>
                <a:latin typeface="Times New Roman"/>
                <a:cs typeface="Times New Roman"/>
              </a:rPr>
              <a:t>as</a:t>
            </a:r>
            <a:r>
              <a:rPr sz="1000" spc="-15" dirty="0">
                <a:solidFill>
                  <a:srgbClr val="231F20"/>
                </a:solidFill>
                <a:latin typeface="Times New Roman"/>
                <a:cs typeface="Times New Roman"/>
              </a:rPr>
              <a:t> </a:t>
            </a:r>
            <a:r>
              <a:rPr sz="1000" dirty="0">
                <a:solidFill>
                  <a:srgbClr val="231F20"/>
                </a:solidFill>
                <a:latin typeface="Times New Roman"/>
                <a:cs typeface="Times New Roman"/>
              </a:rPr>
              <a:t>a</a:t>
            </a:r>
            <a:r>
              <a:rPr sz="1000" spc="-15" dirty="0">
                <a:solidFill>
                  <a:srgbClr val="231F20"/>
                </a:solidFill>
                <a:latin typeface="Times New Roman"/>
                <a:cs typeface="Times New Roman"/>
              </a:rPr>
              <a:t> </a:t>
            </a:r>
            <a:r>
              <a:rPr sz="1000" dirty="0">
                <a:solidFill>
                  <a:srgbClr val="231F20"/>
                </a:solidFill>
                <a:latin typeface="Times New Roman"/>
                <a:cs typeface="Times New Roman"/>
              </a:rPr>
              <a:t>result</a:t>
            </a:r>
            <a:r>
              <a:rPr sz="1000" spc="-15" dirty="0">
                <a:solidFill>
                  <a:srgbClr val="231F20"/>
                </a:solidFill>
                <a:latin typeface="Times New Roman"/>
                <a:cs typeface="Times New Roman"/>
              </a:rPr>
              <a:t> </a:t>
            </a:r>
            <a:r>
              <a:rPr sz="1000" dirty="0">
                <a:solidFill>
                  <a:srgbClr val="231F20"/>
                </a:solidFill>
                <a:latin typeface="Times New Roman"/>
                <a:cs typeface="Times New Roman"/>
              </a:rPr>
              <a:t>of</a:t>
            </a:r>
            <a:r>
              <a:rPr sz="1000" spc="-15" dirty="0">
                <a:solidFill>
                  <a:srgbClr val="231F20"/>
                </a:solidFill>
                <a:latin typeface="Times New Roman"/>
                <a:cs typeface="Times New Roman"/>
              </a:rPr>
              <a:t> </a:t>
            </a:r>
            <a:r>
              <a:rPr sz="1000" dirty="0">
                <a:solidFill>
                  <a:srgbClr val="231F20"/>
                </a:solidFill>
                <a:latin typeface="Times New Roman"/>
                <a:cs typeface="Times New Roman"/>
              </a:rPr>
              <a:t>which</a:t>
            </a:r>
            <a:r>
              <a:rPr sz="1000" spc="-15" dirty="0">
                <a:solidFill>
                  <a:srgbClr val="231F20"/>
                </a:solidFill>
                <a:latin typeface="Times New Roman"/>
                <a:cs typeface="Times New Roman"/>
              </a:rPr>
              <a:t> </a:t>
            </a:r>
            <a:r>
              <a:rPr sz="1000" dirty="0">
                <a:solidFill>
                  <a:srgbClr val="231F20"/>
                </a:solidFill>
                <a:latin typeface="Times New Roman"/>
                <a:cs typeface="Times New Roman"/>
              </a:rPr>
              <a:t>the</a:t>
            </a:r>
            <a:r>
              <a:rPr sz="1000" spc="-15" dirty="0">
                <a:solidFill>
                  <a:srgbClr val="231F20"/>
                </a:solidFill>
                <a:latin typeface="Times New Roman"/>
                <a:cs typeface="Times New Roman"/>
              </a:rPr>
              <a:t> </a:t>
            </a:r>
            <a:r>
              <a:rPr sz="1000" dirty="0">
                <a:solidFill>
                  <a:srgbClr val="231F20"/>
                </a:solidFill>
                <a:latin typeface="Times New Roman"/>
                <a:cs typeface="Times New Roman"/>
              </a:rPr>
              <a:t>relay</a:t>
            </a:r>
            <a:r>
              <a:rPr sz="1000" spc="-15" dirty="0">
                <a:solidFill>
                  <a:srgbClr val="231F20"/>
                </a:solidFill>
                <a:latin typeface="Times New Roman"/>
                <a:cs typeface="Times New Roman"/>
              </a:rPr>
              <a:t> </a:t>
            </a:r>
            <a:r>
              <a:rPr sz="1000" dirty="0">
                <a:solidFill>
                  <a:srgbClr val="231F20"/>
                </a:solidFill>
                <a:latin typeface="Times New Roman"/>
                <a:cs typeface="Times New Roman"/>
              </a:rPr>
              <a:t>contacts</a:t>
            </a:r>
            <a:r>
              <a:rPr sz="1000" spc="-15" dirty="0">
                <a:solidFill>
                  <a:srgbClr val="231F20"/>
                </a:solidFill>
                <a:latin typeface="Times New Roman"/>
                <a:cs typeface="Times New Roman"/>
              </a:rPr>
              <a:t> </a:t>
            </a:r>
            <a:r>
              <a:rPr sz="1000" dirty="0">
                <a:solidFill>
                  <a:srgbClr val="231F20"/>
                </a:solidFill>
                <a:latin typeface="Times New Roman"/>
                <a:cs typeface="Times New Roman"/>
              </a:rPr>
              <a:t>close.  </a:t>
            </a:r>
            <a:r>
              <a:rPr sz="1000" spc="-5" dirty="0">
                <a:solidFill>
                  <a:srgbClr val="231F20"/>
                </a:solidFill>
                <a:latin typeface="Times New Roman"/>
                <a:cs typeface="Times New Roman"/>
              </a:rPr>
              <a:t>When</a:t>
            </a:r>
            <a:r>
              <a:rPr sz="1000" spc="-30" dirty="0">
                <a:solidFill>
                  <a:srgbClr val="231F20"/>
                </a:solidFill>
                <a:latin typeface="Times New Roman"/>
                <a:cs typeface="Times New Roman"/>
              </a:rPr>
              <a:t> </a:t>
            </a:r>
            <a:r>
              <a:rPr sz="1000" i="1" spc="5" dirty="0">
                <a:solidFill>
                  <a:srgbClr val="231F20"/>
                </a:solidFill>
                <a:latin typeface="Times New Roman"/>
                <a:cs typeface="Times New Roman"/>
              </a:rPr>
              <a:t>TPDT</a:t>
            </a:r>
            <a:r>
              <a:rPr sz="1000" i="1" spc="-15" dirty="0">
                <a:solidFill>
                  <a:srgbClr val="231F20"/>
                </a:solidFill>
                <a:latin typeface="Times New Roman"/>
                <a:cs typeface="Times New Roman"/>
              </a:rPr>
              <a:t> </a:t>
            </a:r>
            <a:r>
              <a:rPr sz="1000" dirty="0">
                <a:solidFill>
                  <a:srgbClr val="231F20"/>
                </a:solidFill>
                <a:latin typeface="Times New Roman"/>
                <a:cs typeface="Times New Roman"/>
              </a:rPr>
              <a:t>switch</a:t>
            </a:r>
            <a:r>
              <a:rPr sz="1000" spc="-30" dirty="0">
                <a:solidFill>
                  <a:srgbClr val="231F20"/>
                </a:solidFill>
                <a:latin typeface="Times New Roman"/>
                <a:cs typeface="Times New Roman"/>
              </a:rPr>
              <a:t> </a:t>
            </a:r>
            <a:r>
              <a:rPr sz="1000" dirty="0">
                <a:solidFill>
                  <a:srgbClr val="231F20"/>
                </a:solidFill>
                <a:latin typeface="Times New Roman"/>
                <a:cs typeface="Times New Roman"/>
              </a:rPr>
              <a:t>reaches</a:t>
            </a:r>
            <a:r>
              <a:rPr sz="1000" spc="-30" dirty="0">
                <a:solidFill>
                  <a:srgbClr val="231F20"/>
                </a:solidFill>
                <a:latin typeface="Times New Roman"/>
                <a:cs typeface="Times New Roman"/>
              </a:rPr>
              <a:t> </a:t>
            </a:r>
            <a:r>
              <a:rPr sz="1000" dirty="0">
                <a:solidFill>
                  <a:srgbClr val="231F20"/>
                </a:solidFill>
                <a:latin typeface="Times New Roman"/>
                <a:cs typeface="Times New Roman"/>
              </a:rPr>
              <a:t>the</a:t>
            </a:r>
            <a:r>
              <a:rPr sz="1000" spc="-30" dirty="0">
                <a:solidFill>
                  <a:srgbClr val="231F20"/>
                </a:solidFill>
                <a:latin typeface="Times New Roman"/>
                <a:cs typeface="Times New Roman"/>
              </a:rPr>
              <a:t> </a:t>
            </a:r>
            <a:r>
              <a:rPr sz="1000" dirty="0">
                <a:solidFill>
                  <a:srgbClr val="231F20"/>
                </a:solidFill>
                <a:latin typeface="Times New Roman"/>
                <a:cs typeface="Times New Roman"/>
              </a:rPr>
              <a:t>‘reverse’</a:t>
            </a:r>
            <a:r>
              <a:rPr sz="1000" spc="-30" dirty="0">
                <a:solidFill>
                  <a:srgbClr val="231F20"/>
                </a:solidFill>
                <a:latin typeface="Times New Roman"/>
                <a:cs typeface="Times New Roman"/>
              </a:rPr>
              <a:t> </a:t>
            </a:r>
            <a:r>
              <a:rPr sz="1000" dirty="0">
                <a:solidFill>
                  <a:srgbClr val="231F20"/>
                </a:solidFill>
                <a:latin typeface="Times New Roman"/>
                <a:cs typeface="Times New Roman"/>
              </a:rPr>
              <a:t>position,</a:t>
            </a:r>
            <a:r>
              <a:rPr sz="1000" spc="-30" dirty="0">
                <a:solidFill>
                  <a:srgbClr val="231F20"/>
                </a:solidFill>
                <a:latin typeface="Times New Roman"/>
                <a:cs typeface="Times New Roman"/>
              </a:rPr>
              <a:t> </a:t>
            </a:r>
            <a:r>
              <a:rPr sz="1000" dirty="0">
                <a:solidFill>
                  <a:srgbClr val="231F20"/>
                </a:solidFill>
                <a:latin typeface="Times New Roman"/>
                <a:cs typeface="Times New Roman"/>
              </a:rPr>
              <a:t>current</a:t>
            </a:r>
            <a:r>
              <a:rPr sz="1000" spc="-30" dirty="0">
                <a:solidFill>
                  <a:srgbClr val="231F20"/>
                </a:solidFill>
                <a:latin typeface="Times New Roman"/>
                <a:cs typeface="Times New Roman"/>
              </a:rPr>
              <a:t> </a:t>
            </a:r>
            <a:r>
              <a:rPr sz="1000" dirty="0">
                <a:solidFill>
                  <a:srgbClr val="231F20"/>
                </a:solidFill>
                <a:latin typeface="Times New Roman"/>
                <a:cs typeface="Times New Roman"/>
              </a:rPr>
              <a:t>flows</a:t>
            </a:r>
            <a:r>
              <a:rPr sz="1000" spc="-30" dirty="0">
                <a:solidFill>
                  <a:srgbClr val="231F20"/>
                </a:solidFill>
                <a:latin typeface="Times New Roman"/>
                <a:cs typeface="Times New Roman"/>
              </a:rPr>
              <a:t> </a:t>
            </a:r>
            <a:r>
              <a:rPr sz="1000" dirty="0">
                <a:solidFill>
                  <a:srgbClr val="231F20"/>
                </a:solidFill>
                <a:latin typeface="Times New Roman"/>
                <a:cs typeface="Times New Roman"/>
              </a:rPr>
              <a:t>through</a:t>
            </a:r>
            <a:r>
              <a:rPr sz="1000" spc="-30" dirty="0">
                <a:solidFill>
                  <a:srgbClr val="231F20"/>
                </a:solidFill>
                <a:latin typeface="Times New Roman"/>
                <a:cs typeface="Times New Roman"/>
              </a:rPr>
              <a:t> </a:t>
            </a:r>
            <a:r>
              <a:rPr sz="1000" dirty="0">
                <a:solidFill>
                  <a:srgbClr val="231F20"/>
                </a:solidFill>
                <a:latin typeface="Times New Roman"/>
                <a:cs typeface="Times New Roman"/>
              </a:rPr>
              <a:t>the</a:t>
            </a:r>
            <a:r>
              <a:rPr sz="1000" spc="-30" dirty="0">
                <a:solidFill>
                  <a:srgbClr val="231F20"/>
                </a:solidFill>
                <a:latin typeface="Times New Roman"/>
                <a:cs typeface="Times New Roman"/>
              </a:rPr>
              <a:t> </a:t>
            </a:r>
            <a:r>
              <a:rPr sz="1000" dirty="0">
                <a:solidFill>
                  <a:srgbClr val="231F20"/>
                </a:solidFill>
                <a:latin typeface="Times New Roman"/>
                <a:cs typeface="Times New Roman"/>
              </a:rPr>
              <a:t>now-closed</a:t>
            </a:r>
            <a:r>
              <a:rPr sz="1000" spc="-30" dirty="0">
                <a:solidFill>
                  <a:srgbClr val="231F20"/>
                </a:solidFill>
                <a:latin typeface="Times New Roman"/>
                <a:cs typeface="Times New Roman"/>
              </a:rPr>
              <a:t> </a:t>
            </a:r>
            <a:r>
              <a:rPr sz="1000" dirty="0">
                <a:solidFill>
                  <a:srgbClr val="231F20"/>
                </a:solidFill>
                <a:latin typeface="Times New Roman"/>
                <a:cs typeface="Times New Roman"/>
              </a:rPr>
              <a:t>relay</a:t>
            </a:r>
            <a:r>
              <a:rPr sz="1000" spc="-30" dirty="0">
                <a:solidFill>
                  <a:srgbClr val="231F20"/>
                </a:solidFill>
                <a:latin typeface="Times New Roman"/>
                <a:cs typeface="Times New Roman"/>
              </a:rPr>
              <a:t> </a:t>
            </a:r>
            <a:r>
              <a:rPr sz="1000" dirty="0">
                <a:solidFill>
                  <a:srgbClr val="231F20"/>
                </a:solidFill>
                <a:latin typeface="Times New Roman"/>
                <a:cs typeface="Times New Roman"/>
              </a:rPr>
              <a:t>con-  tacts to the starting winding but in opposite direction. This produces a torque which is applied in a  direction</a:t>
            </a:r>
            <a:r>
              <a:rPr sz="1000" spc="-40" dirty="0">
                <a:solidFill>
                  <a:srgbClr val="231F20"/>
                </a:solidFill>
                <a:latin typeface="Times New Roman"/>
                <a:cs typeface="Times New Roman"/>
              </a:rPr>
              <a:t> </a:t>
            </a:r>
            <a:r>
              <a:rPr sz="1000" dirty="0">
                <a:solidFill>
                  <a:srgbClr val="231F20"/>
                </a:solidFill>
                <a:latin typeface="Times New Roman"/>
                <a:cs typeface="Times New Roman"/>
              </a:rPr>
              <a:t>opposite</a:t>
            </a:r>
            <a:r>
              <a:rPr sz="1000" spc="-40" dirty="0">
                <a:solidFill>
                  <a:srgbClr val="231F20"/>
                </a:solidFill>
                <a:latin typeface="Times New Roman"/>
                <a:cs typeface="Times New Roman"/>
              </a:rPr>
              <a:t> </a:t>
            </a:r>
            <a:r>
              <a:rPr sz="1000" dirty="0">
                <a:solidFill>
                  <a:srgbClr val="231F20"/>
                </a:solidFill>
                <a:latin typeface="Times New Roman"/>
                <a:cs typeface="Times New Roman"/>
              </a:rPr>
              <a:t>to</a:t>
            </a:r>
            <a:r>
              <a:rPr sz="1000" spc="-40" dirty="0">
                <a:solidFill>
                  <a:srgbClr val="231F20"/>
                </a:solidFill>
                <a:latin typeface="Times New Roman"/>
                <a:cs typeface="Times New Roman"/>
              </a:rPr>
              <a:t> </a:t>
            </a:r>
            <a:r>
              <a:rPr sz="1000" dirty="0">
                <a:solidFill>
                  <a:srgbClr val="231F20"/>
                </a:solidFill>
                <a:latin typeface="Times New Roman"/>
                <a:cs typeface="Times New Roman"/>
              </a:rPr>
              <a:t>the</a:t>
            </a:r>
            <a:r>
              <a:rPr sz="1000" spc="-40" dirty="0">
                <a:solidFill>
                  <a:srgbClr val="231F20"/>
                </a:solidFill>
                <a:latin typeface="Times New Roman"/>
                <a:cs typeface="Times New Roman"/>
              </a:rPr>
              <a:t> </a:t>
            </a:r>
            <a:r>
              <a:rPr sz="1000" dirty="0">
                <a:solidFill>
                  <a:srgbClr val="231F20"/>
                </a:solidFill>
                <a:latin typeface="Times New Roman"/>
                <a:cs typeface="Times New Roman"/>
              </a:rPr>
              <a:t>rotation.</a:t>
            </a:r>
            <a:r>
              <a:rPr sz="1000" spc="175" dirty="0">
                <a:solidFill>
                  <a:srgbClr val="231F20"/>
                </a:solidFill>
                <a:latin typeface="Times New Roman"/>
                <a:cs typeface="Times New Roman"/>
              </a:rPr>
              <a:t> </a:t>
            </a:r>
            <a:r>
              <a:rPr sz="1000" dirty="0">
                <a:solidFill>
                  <a:srgbClr val="231F20"/>
                </a:solidFill>
                <a:latin typeface="Times New Roman"/>
                <a:cs typeface="Times New Roman"/>
              </a:rPr>
              <a:t>Hence,</a:t>
            </a:r>
            <a:r>
              <a:rPr sz="1000" spc="-15" dirty="0">
                <a:solidFill>
                  <a:srgbClr val="231F20"/>
                </a:solidFill>
                <a:latin typeface="Times New Roman"/>
                <a:cs typeface="Times New Roman"/>
              </a:rPr>
              <a:t> </a:t>
            </a:r>
            <a:r>
              <a:rPr sz="1000" b="1" spc="-5" dirty="0">
                <a:solidFill>
                  <a:srgbClr val="EC008C"/>
                </a:solidFill>
                <a:latin typeface="Times New Roman"/>
                <a:cs typeface="Times New Roman"/>
              </a:rPr>
              <a:t>(</a:t>
            </a:r>
            <a:r>
              <a:rPr sz="1000" b="1" i="1" spc="-5" dirty="0">
                <a:solidFill>
                  <a:srgbClr val="EC008C"/>
                </a:solidFill>
                <a:latin typeface="Times New Roman"/>
                <a:cs typeface="Times New Roman"/>
              </a:rPr>
              <a:t>i</a:t>
            </a:r>
            <a:r>
              <a:rPr sz="1000" b="1" spc="-5" dirty="0">
                <a:solidFill>
                  <a:srgbClr val="EC008C"/>
                </a:solidFill>
                <a:latin typeface="Times New Roman"/>
                <a:cs typeface="Times New Roman"/>
              </a:rPr>
              <a:t>)</a:t>
            </a:r>
            <a:r>
              <a:rPr sz="1000" b="1" spc="-40" dirty="0">
                <a:solidFill>
                  <a:srgbClr val="EC008C"/>
                </a:solidFill>
                <a:latin typeface="Times New Roman"/>
                <a:cs typeface="Times New Roman"/>
              </a:rPr>
              <a:t> </a:t>
            </a:r>
            <a:r>
              <a:rPr sz="1000" dirty="0">
                <a:solidFill>
                  <a:srgbClr val="231F20"/>
                </a:solidFill>
                <a:latin typeface="Times New Roman"/>
                <a:cs typeface="Times New Roman"/>
              </a:rPr>
              <a:t>rotor</a:t>
            </a:r>
            <a:r>
              <a:rPr sz="1000" spc="-40" dirty="0">
                <a:solidFill>
                  <a:srgbClr val="231F20"/>
                </a:solidFill>
                <a:latin typeface="Times New Roman"/>
                <a:cs typeface="Times New Roman"/>
              </a:rPr>
              <a:t> </a:t>
            </a:r>
            <a:r>
              <a:rPr sz="1000" dirty="0">
                <a:solidFill>
                  <a:srgbClr val="231F20"/>
                </a:solidFill>
                <a:latin typeface="Times New Roman"/>
                <a:cs typeface="Times New Roman"/>
              </a:rPr>
              <a:t>is</a:t>
            </a:r>
            <a:r>
              <a:rPr sz="1000" spc="-40" dirty="0">
                <a:solidFill>
                  <a:srgbClr val="231F20"/>
                </a:solidFill>
                <a:latin typeface="Times New Roman"/>
                <a:cs typeface="Times New Roman"/>
              </a:rPr>
              <a:t> </a:t>
            </a:r>
            <a:r>
              <a:rPr sz="1000" dirty="0">
                <a:solidFill>
                  <a:srgbClr val="231F20"/>
                </a:solidFill>
                <a:latin typeface="Times New Roman"/>
                <a:cs typeface="Times New Roman"/>
              </a:rPr>
              <a:t>immediately</a:t>
            </a:r>
            <a:r>
              <a:rPr sz="1000" spc="-40" dirty="0">
                <a:solidFill>
                  <a:srgbClr val="231F20"/>
                </a:solidFill>
                <a:latin typeface="Times New Roman"/>
                <a:cs typeface="Times New Roman"/>
              </a:rPr>
              <a:t> </a:t>
            </a:r>
            <a:r>
              <a:rPr sz="1000" dirty="0">
                <a:solidFill>
                  <a:srgbClr val="231F20"/>
                </a:solidFill>
                <a:latin typeface="Times New Roman"/>
                <a:cs typeface="Times New Roman"/>
              </a:rPr>
              <a:t>brought</a:t>
            </a:r>
            <a:r>
              <a:rPr sz="1000" spc="-40" dirty="0">
                <a:solidFill>
                  <a:srgbClr val="231F20"/>
                </a:solidFill>
                <a:latin typeface="Times New Roman"/>
                <a:cs typeface="Times New Roman"/>
              </a:rPr>
              <a:t> </a:t>
            </a:r>
            <a:r>
              <a:rPr sz="1000" dirty="0">
                <a:solidFill>
                  <a:srgbClr val="231F20"/>
                </a:solidFill>
                <a:latin typeface="Times New Roman"/>
                <a:cs typeface="Times New Roman"/>
              </a:rPr>
              <a:t>to</a:t>
            </a:r>
            <a:r>
              <a:rPr sz="1000" spc="-40" dirty="0">
                <a:solidFill>
                  <a:srgbClr val="231F20"/>
                </a:solidFill>
                <a:latin typeface="Times New Roman"/>
                <a:cs typeface="Times New Roman"/>
              </a:rPr>
              <a:t> </a:t>
            </a:r>
            <a:r>
              <a:rPr sz="1000" dirty="0">
                <a:solidFill>
                  <a:srgbClr val="231F20"/>
                </a:solidFill>
                <a:latin typeface="Times New Roman"/>
                <a:cs typeface="Times New Roman"/>
              </a:rPr>
              <a:t>rest</a:t>
            </a:r>
            <a:r>
              <a:rPr sz="1000" spc="-40" dirty="0">
                <a:solidFill>
                  <a:srgbClr val="231F20"/>
                </a:solidFill>
                <a:latin typeface="Times New Roman"/>
                <a:cs typeface="Times New Roman"/>
              </a:rPr>
              <a:t> </a:t>
            </a:r>
            <a:r>
              <a:rPr sz="1000" dirty="0">
                <a:solidFill>
                  <a:srgbClr val="231F20"/>
                </a:solidFill>
                <a:latin typeface="Times New Roman"/>
                <a:cs typeface="Times New Roman"/>
              </a:rPr>
              <a:t>and</a:t>
            </a:r>
            <a:r>
              <a:rPr sz="1000" spc="-40" dirty="0">
                <a:solidFill>
                  <a:srgbClr val="231F20"/>
                </a:solidFill>
                <a:latin typeface="Times New Roman"/>
                <a:cs typeface="Times New Roman"/>
              </a:rPr>
              <a:t> </a:t>
            </a:r>
            <a:r>
              <a:rPr sz="1000" b="1" dirty="0">
                <a:solidFill>
                  <a:srgbClr val="EC008C"/>
                </a:solidFill>
                <a:latin typeface="Times New Roman"/>
                <a:cs typeface="Times New Roman"/>
              </a:rPr>
              <a:t>(</a:t>
            </a:r>
            <a:r>
              <a:rPr sz="1000" b="1" i="1" dirty="0">
                <a:solidFill>
                  <a:srgbClr val="EC008C"/>
                </a:solidFill>
                <a:latin typeface="Times New Roman"/>
                <a:cs typeface="Times New Roman"/>
              </a:rPr>
              <a:t>ii</a:t>
            </a:r>
            <a:r>
              <a:rPr sz="1000" b="1" dirty="0">
                <a:solidFill>
                  <a:srgbClr val="EC008C"/>
                </a:solidFill>
                <a:latin typeface="Times New Roman"/>
                <a:cs typeface="Times New Roman"/>
              </a:rPr>
              <a:t>)</a:t>
            </a:r>
            <a:r>
              <a:rPr sz="1000" b="1" spc="-40" dirty="0">
                <a:solidFill>
                  <a:srgbClr val="EC008C"/>
                </a:solidFill>
                <a:latin typeface="Times New Roman"/>
                <a:cs typeface="Times New Roman"/>
              </a:rPr>
              <a:t> </a:t>
            </a:r>
            <a:r>
              <a:rPr sz="1000" dirty="0">
                <a:solidFill>
                  <a:srgbClr val="231F20"/>
                </a:solidFill>
                <a:latin typeface="Times New Roman"/>
                <a:cs typeface="Times New Roman"/>
              </a:rPr>
              <a:t>centrifugal  switch</a:t>
            </a:r>
            <a:r>
              <a:rPr sz="1000" spc="-60" dirty="0">
                <a:solidFill>
                  <a:srgbClr val="231F20"/>
                </a:solidFill>
                <a:latin typeface="Times New Roman"/>
                <a:cs typeface="Times New Roman"/>
              </a:rPr>
              <a:t> </a:t>
            </a:r>
            <a:r>
              <a:rPr sz="1000" dirty="0">
                <a:solidFill>
                  <a:srgbClr val="231F20"/>
                </a:solidFill>
                <a:latin typeface="Times New Roman"/>
                <a:cs typeface="Times New Roman"/>
              </a:rPr>
              <a:t>falls</a:t>
            </a:r>
            <a:r>
              <a:rPr sz="1000" spc="-60" dirty="0">
                <a:solidFill>
                  <a:srgbClr val="231F20"/>
                </a:solidFill>
                <a:latin typeface="Times New Roman"/>
                <a:cs typeface="Times New Roman"/>
              </a:rPr>
              <a:t> </a:t>
            </a:r>
            <a:r>
              <a:rPr sz="1000" dirty="0">
                <a:solidFill>
                  <a:srgbClr val="231F20"/>
                </a:solidFill>
                <a:latin typeface="Times New Roman"/>
                <a:cs typeface="Times New Roman"/>
              </a:rPr>
              <a:t>to</a:t>
            </a:r>
            <a:r>
              <a:rPr sz="1000" spc="-60" dirty="0">
                <a:solidFill>
                  <a:srgbClr val="231F20"/>
                </a:solidFill>
                <a:latin typeface="Times New Roman"/>
                <a:cs typeface="Times New Roman"/>
              </a:rPr>
              <a:t> </a:t>
            </a:r>
            <a:r>
              <a:rPr sz="1000" dirty="0">
                <a:solidFill>
                  <a:srgbClr val="231F20"/>
                </a:solidFill>
                <a:latin typeface="Times New Roman"/>
                <a:cs typeface="Times New Roman"/>
              </a:rPr>
              <a:t>the</a:t>
            </a:r>
            <a:r>
              <a:rPr sz="1000" spc="-60" dirty="0">
                <a:solidFill>
                  <a:srgbClr val="231F20"/>
                </a:solidFill>
                <a:latin typeface="Times New Roman"/>
                <a:cs typeface="Times New Roman"/>
              </a:rPr>
              <a:t> </a:t>
            </a:r>
            <a:r>
              <a:rPr sz="1000" dirty="0">
                <a:solidFill>
                  <a:srgbClr val="231F20"/>
                </a:solidFill>
                <a:latin typeface="Times New Roman"/>
                <a:cs typeface="Times New Roman"/>
              </a:rPr>
              <a:t>‘start’</a:t>
            </a:r>
            <a:r>
              <a:rPr sz="1000" spc="-60" dirty="0">
                <a:solidFill>
                  <a:srgbClr val="231F20"/>
                </a:solidFill>
                <a:latin typeface="Times New Roman"/>
                <a:cs typeface="Times New Roman"/>
              </a:rPr>
              <a:t> </a:t>
            </a:r>
            <a:r>
              <a:rPr sz="1000" dirty="0">
                <a:solidFill>
                  <a:srgbClr val="231F20"/>
                </a:solidFill>
                <a:latin typeface="Times New Roman"/>
                <a:cs typeface="Times New Roman"/>
              </a:rPr>
              <a:t>position.</a:t>
            </a:r>
            <a:r>
              <a:rPr sz="1000" spc="135" dirty="0">
                <a:solidFill>
                  <a:srgbClr val="231F20"/>
                </a:solidFill>
                <a:latin typeface="Times New Roman"/>
                <a:cs typeface="Times New Roman"/>
              </a:rPr>
              <a:t> </a:t>
            </a:r>
            <a:r>
              <a:rPr sz="1000" dirty="0">
                <a:solidFill>
                  <a:srgbClr val="231F20"/>
                </a:solidFill>
                <a:latin typeface="Times New Roman"/>
                <a:cs typeface="Times New Roman"/>
              </a:rPr>
              <a:t>As</a:t>
            </a:r>
            <a:r>
              <a:rPr sz="1000" spc="-60" dirty="0">
                <a:solidFill>
                  <a:srgbClr val="231F20"/>
                </a:solidFill>
                <a:latin typeface="Times New Roman"/>
                <a:cs typeface="Times New Roman"/>
              </a:rPr>
              <a:t> </a:t>
            </a:r>
            <a:r>
              <a:rPr sz="1000" dirty="0">
                <a:solidFill>
                  <a:srgbClr val="231F20"/>
                </a:solidFill>
                <a:latin typeface="Times New Roman"/>
                <a:cs typeface="Times New Roman"/>
              </a:rPr>
              <a:t>before,</a:t>
            </a:r>
            <a:r>
              <a:rPr sz="1000" spc="-40" dirty="0">
                <a:solidFill>
                  <a:srgbClr val="231F20"/>
                </a:solidFill>
                <a:latin typeface="Times New Roman"/>
                <a:cs typeface="Times New Roman"/>
              </a:rPr>
              <a:t> </a:t>
            </a:r>
            <a:r>
              <a:rPr sz="1000" i="1" dirty="0">
                <a:solidFill>
                  <a:srgbClr val="231F20"/>
                </a:solidFill>
                <a:latin typeface="Times New Roman"/>
                <a:cs typeface="Times New Roman"/>
              </a:rPr>
              <a:t>C</a:t>
            </a:r>
            <a:r>
              <a:rPr sz="1000" i="1" spc="-80" dirty="0">
                <a:solidFill>
                  <a:srgbClr val="231F20"/>
                </a:solidFill>
                <a:latin typeface="Times New Roman"/>
                <a:cs typeface="Times New Roman"/>
              </a:rPr>
              <a:t> </a:t>
            </a:r>
            <a:r>
              <a:rPr sz="1000" dirty="0">
                <a:solidFill>
                  <a:srgbClr val="231F20"/>
                </a:solidFill>
                <a:latin typeface="Times New Roman"/>
                <a:cs typeface="Times New Roman"/>
              </a:rPr>
              <a:t>is</a:t>
            </a:r>
            <a:r>
              <a:rPr sz="1000" spc="-60" dirty="0">
                <a:solidFill>
                  <a:srgbClr val="231F20"/>
                </a:solidFill>
                <a:latin typeface="Times New Roman"/>
                <a:cs typeface="Times New Roman"/>
              </a:rPr>
              <a:t> </a:t>
            </a:r>
            <a:r>
              <a:rPr sz="1000" dirty="0">
                <a:solidFill>
                  <a:srgbClr val="231F20"/>
                </a:solidFill>
                <a:latin typeface="Times New Roman"/>
                <a:cs typeface="Times New Roman"/>
              </a:rPr>
              <a:t>put</a:t>
            </a:r>
            <a:r>
              <a:rPr sz="1000" spc="-60" dirty="0">
                <a:solidFill>
                  <a:srgbClr val="231F20"/>
                </a:solidFill>
                <a:latin typeface="Times New Roman"/>
                <a:cs typeface="Times New Roman"/>
              </a:rPr>
              <a:t> </a:t>
            </a:r>
            <a:r>
              <a:rPr sz="1000" dirty="0">
                <a:solidFill>
                  <a:srgbClr val="231F20"/>
                </a:solidFill>
                <a:latin typeface="Times New Roman"/>
                <a:cs typeface="Times New Roman"/>
              </a:rPr>
              <a:t>in</a:t>
            </a:r>
            <a:r>
              <a:rPr sz="1000" spc="-60" dirty="0">
                <a:solidFill>
                  <a:srgbClr val="231F20"/>
                </a:solidFill>
                <a:latin typeface="Times New Roman"/>
                <a:cs typeface="Times New Roman"/>
              </a:rPr>
              <a:t> </a:t>
            </a:r>
            <a:r>
              <a:rPr sz="1000" dirty="0">
                <a:solidFill>
                  <a:srgbClr val="231F20"/>
                </a:solidFill>
                <a:latin typeface="Times New Roman"/>
                <a:cs typeface="Times New Roman"/>
              </a:rPr>
              <a:t>series</a:t>
            </a:r>
            <a:r>
              <a:rPr sz="1000" spc="-60" dirty="0">
                <a:solidFill>
                  <a:srgbClr val="231F20"/>
                </a:solidFill>
                <a:latin typeface="Times New Roman"/>
                <a:cs typeface="Times New Roman"/>
              </a:rPr>
              <a:t> </a:t>
            </a:r>
            <a:r>
              <a:rPr sz="1000" dirty="0">
                <a:solidFill>
                  <a:srgbClr val="231F20"/>
                </a:solidFill>
                <a:latin typeface="Times New Roman"/>
                <a:cs typeface="Times New Roman"/>
              </a:rPr>
              <a:t>with</a:t>
            </a:r>
            <a:r>
              <a:rPr sz="1000" spc="-60" dirty="0">
                <a:solidFill>
                  <a:srgbClr val="231F20"/>
                </a:solidFill>
                <a:latin typeface="Times New Roman"/>
                <a:cs typeface="Times New Roman"/>
              </a:rPr>
              <a:t> </a:t>
            </a:r>
            <a:r>
              <a:rPr sz="1000" dirty="0">
                <a:solidFill>
                  <a:srgbClr val="231F20"/>
                </a:solidFill>
                <a:latin typeface="Times New Roman"/>
                <a:cs typeface="Times New Roman"/>
              </a:rPr>
              <a:t>the</a:t>
            </a:r>
            <a:r>
              <a:rPr sz="1000" spc="-60" dirty="0">
                <a:solidFill>
                  <a:srgbClr val="231F20"/>
                </a:solidFill>
                <a:latin typeface="Times New Roman"/>
                <a:cs typeface="Times New Roman"/>
              </a:rPr>
              <a:t> </a:t>
            </a:r>
            <a:r>
              <a:rPr sz="1000" dirty="0">
                <a:solidFill>
                  <a:srgbClr val="231F20"/>
                </a:solidFill>
                <a:latin typeface="Times New Roman"/>
                <a:cs typeface="Times New Roman"/>
              </a:rPr>
              <a:t>starter</a:t>
            </a:r>
            <a:r>
              <a:rPr sz="1000" spc="-60" dirty="0">
                <a:solidFill>
                  <a:srgbClr val="231F20"/>
                </a:solidFill>
                <a:latin typeface="Times New Roman"/>
                <a:cs typeface="Times New Roman"/>
              </a:rPr>
              <a:t> </a:t>
            </a:r>
            <a:r>
              <a:rPr sz="1000" dirty="0">
                <a:solidFill>
                  <a:srgbClr val="231F20"/>
                </a:solidFill>
                <a:latin typeface="Times New Roman"/>
                <a:cs typeface="Times New Roman"/>
              </a:rPr>
              <a:t>winding</a:t>
            </a:r>
            <a:r>
              <a:rPr sz="1000" spc="-60" dirty="0">
                <a:solidFill>
                  <a:srgbClr val="231F20"/>
                </a:solidFill>
                <a:latin typeface="Times New Roman"/>
                <a:cs typeface="Times New Roman"/>
              </a:rPr>
              <a:t> </a:t>
            </a:r>
            <a:r>
              <a:rPr sz="1000" dirty="0">
                <a:solidFill>
                  <a:srgbClr val="231F20"/>
                </a:solidFill>
                <a:latin typeface="Times New Roman"/>
                <a:cs typeface="Times New Roman"/>
              </a:rPr>
              <a:t>and</a:t>
            </a:r>
            <a:r>
              <a:rPr sz="1000" spc="-60" dirty="0">
                <a:solidFill>
                  <a:srgbClr val="231F20"/>
                </a:solidFill>
                <a:latin typeface="Times New Roman"/>
                <a:cs typeface="Times New Roman"/>
              </a:rPr>
              <a:t> </a:t>
            </a:r>
            <a:r>
              <a:rPr sz="1000" dirty="0">
                <a:solidFill>
                  <a:srgbClr val="231F20"/>
                </a:solidFill>
                <a:latin typeface="Times New Roman"/>
                <a:cs typeface="Times New Roman"/>
              </a:rPr>
              <a:t>the</a:t>
            </a:r>
            <a:r>
              <a:rPr sz="1000" spc="-60" dirty="0">
                <a:solidFill>
                  <a:srgbClr val="231F20"/>
                </a:solidFill>
                <a:latin typeface="Times New Roman"/>
                <a:cs typeface="Times New Roman"/>
              </a:rPr>
              <a:t> </a:t>
            </a:r>
            <a:r>
              <a:rPr sz="1000" dirty="0">
                <a:solidFill>
                  <a:srgbClr val="231F20"/>
                </a:solidFill>
                <a:latin typeface="Times New Roman"/>
                <a:cs typeface="Times New Roman"/>
              </a:rPr>
              <a:t>motor  starts</a:t>
            </a:r>
            <a:r>
              <a:rPr sz="1000" spc="-40" dirty="0">
                <a:solidFill>
                  <a:srgbClr val="231F20"/>
                </a:solidFill>
                <a:latin typeface="Times New Roman"/>
                <a:cs typeface="Times New Roman"/>
              </a:rPr>
              <a:t> </a:t>
            </a:r>
            <a:r>
              <a:rPr sz="1000" dirty="0">
                <a:solidFill>
                  <a:srgbClr val="231F20"/>
                </a:solidFill>
                <a:latin typeface="Times New Roman"/>
                <a:cs typeface="Times New Roman"/>
              </a:rPr>
              <a:t>rotating</a:t>
            </a:r>
            <a:r>
              <a:rPr sz="1000" spc="-40" dirty="0">
                <a:solidFill>
                  <a:srgbClr val="231F20"/>
                </a:solidFill>
                <a:latin typeface="Times New Roman"/>
                <a:cs typeface="Times New Roman"/>
              </a:rPr>
              <a:t> </a:t>
            </a:r>
            <a:r>
              <a:rPr sz="1000" dirty="0">
                <a:solidFill>
                  <a:srgbClr val="231F20"/>
                </a:solidFill>
                <a:latin typeface="Times New Roman"/>
                <a:cs typeface="Times New Roman"/>
              </a:rPr>
              <a:t>in</a:t>
            </a:r>
            <a:r>
              <a:rPr sz="1000" spc="-40" dirty="0">
                <a:solidFill>
                  <a:srgbClr val="231F20"/>
                </a:solidFill>
                <a:latin typeface="Times New Roman"/>
                <a:cs typeface="Times New Roman"/>
              </a:rPr>
              <a:t> </a:t>
            </a:r>
            <a:r>
              <a:rPr sz="1000" dirty="0">
                <a:solidFill>
                  <a:srgbClr val="231F20"/>
                </a:solidFill>
                <a:latin typeface="Times New Roman"/>
                <a:cs typeface="Times New Roman"/>
              </a:rPr>
              <a:t>the</a:t>
            </a:r>
            <a:r>
              <a:rPr sz="1000" spc="-40" dirty="0">
                <a:solidFill>
                  <a:srgbClr val="231F20"/>
                </a:solidFill>
                <a:latin typeface="Times New Roman"/>
                <a:cs typeface="Times New Roman"/>
              </a:rPr>
              <a:t> </a:t>
            </a:r>
            <a:r>
              <a:rPr sz="1000" dirty="0">
                <a:solidFill>
                  <a:srgbClr val="231F20"/>
                </a:solidFill>
                <a:latin typeface="Times New Roman"/>
                <a:cs typeface="Times New Roman"/>
              </a:rPr>
              <a:t>opposite</a:t>
            </a:r>
            <a:r>
              <a:rPr sz="1000" spc="-40" dirty="0">
                <a:solidFill>
                  <a:srgbClr val="231F20"/>
                </a:solidFill>
                <a:latin typeface="Times New Roman"/>
                <a:cs typeface="Times New Roman"/>
              </a:rPr>
              <a:t> </a:t>
            </a:r>
            <a:r>
              <a:rPr sz="1000" dirty="0">
                <a:solidFill>
                  <a:srgbClr val="231F20"/>
                </a:solidFill>
                <a:latin typeface="Times New Roman"/>
                <a:cs typeface="Times New Roman"/>
              </a:rPr>
              <a:t>direction.</a:t>
            </a:r>
            <a:endParaRPr sz="1000">
              <a:latin typeface="Times New Roman"/>
              <a:cs typeface="Times New Roman"/>
            </a:endParaRPr>
          </a:p>
          <a:p>
            <a:pPr marL="241300">
              <a:lnSpc>
                <a:spcPct val="100000"/>
              </a:lnSpc>
              <a:spcBef>
                <a:spcPts val="240"/>
              </a:spcBef>
              <a:tabLst>
                <a:tab pos="469265" algn="l"/>
              </a:tabLst>
            </a:pPr>
            <a:r>
              <a:rPr sz="1000" b="1" spc="-5" dirty="0">
                <a:solidFill>
                  <a:srgbClr val="EC008C"/>
                </a:solidFill>
                <a:latin typeface="Times New Roman"/>
                <a:cs typeface="Times New Roman"/>
              </a:rPr>
              <a:t>9.	</a:t>
            </a:r>
            <a:r>
              <a:rPr sz="1000" b="1" spc="-25" dirty="0">
                <a:solidFill>
                  <a:srgbClr val="EC008C"/>
                </a:solidFill>
                <a:latin typeface="Times New Roman"/>
                <a:cs typeface="Times New Roman"/>
              </a:rPr>
              <a:t>Two-speed</a:t>
            </a:r>
            <a:r>
              <a:rPr sz="1000" b="1" spc="50" dirty="0">
                <a:solidFill>
                  <a:srgbClr val="EC008C"/>
                </a:solidFill>
                <a:latin typeface="Times New Roman"/>
                <a:cs typeface="Times New Roman"/>
              </a:rPr>
              <a:t> </a:t>
            </a:r>
            <a:r>
              <a:rPr sz="1000" b="1" spc="-10" dirty="0">
                <a:solidFill>
                  <a:srgbClr val="EC008C"/>
                </a:solidFill>
                <a:latin typeface="Times New Roman"/>
                <a:cs typeface="Times New Roman"/>
              </a:rPr>
              <a:t>type</a:t>
            </a:r>
            <a:endParaRPr sz="1000">
              <a:latin typeface="Times New Roman"/>
              <a:cs typeface="Times New Roman"/>
            </a:endParaRPr>
          </a:p>
          <a:p>
            <a:pPr marL="12700" marR="6985" indent="228600" algn="just">
              <a:lnSpc>
                <a:spcPct val="100000"/>
              </a:lnSpc>
              <a:spcBef>
                <a:spcPts val="190"/>
              </a:spcBef>
            </a:pPr>
            <a:r>
              <a:rPr sz="1000" dirty="0">
                <a:solidFill>
                  <a:srgbClr val="231F20"/>
                </a:solidFill>
                <a:latin typeface="Times New Roman"/>
                <a:cs typeface="Times New Roman"/>
              </a:rPr>
              <a:t>Speed can be changed by changing the number of poles in the winding for which purpose two  </a:t>
            </a:r>
            <a:r>
              <a:rPr sz="1000" spc="-5" dirty="0">
                <a:solidFill>
                  <a:srgbClr val="231F20"/>
                </a:solidFill>
                <a:latin typeface="Times New Roman"/>
                <a:cs typeface="Times New Roman"/>
              </a:rPr>
              <a:t>separate</a:t>
            </a:r>
            <a:r>
              <a:rPr sz="1000" spc="-70" dirty="0">
                <a:solidFill>
                  <a:srgbClr val="231F20"/>
                </a:solidFill>
                <a:latin typeface="Times New Roman"/>
                <a:cs typeface="Times New Roman"/>
              </a:rPr>
              <a:t> </a:t>
            </a:r>
            <a:r>
              <a:rPr sz="1000" spc="-5" dirty="0">
                <a:solidFill>
                  <a:srgbClr val="231F20"/>
                </a:solidFill>
                <a:latin typeface="Times New Roman"/>
                <a:cs typeface="Times New Roman"/>
              </a:rPr>
              <a:t>running</a:t>
            </a:r>
            <a:r>
              <a:rPr sz="1000" spc="-70" dirty="0">
                <a:solidFill>
                  <a:srgbClr val="231F20"/>
                </a:solidFill>
                <a:latin typeface="Times New Roman"/>
                <a:cs typeface="Times New Roman"/>
              </a:rPr>
              <a:t> </a:t>
            </a:r>
            <a:r>
              <a:rPr sz="1000" spc="-5" dirty="0">
                <a:solidFill>
                  <a:srgbClr val="231F20"/>
                </a:solidFill>
                <a:latin typeface="Times New Roman"/>
                <a:cs typeface="Times New Roman"/>
              </a:rPr>
              <a:t>windings</a:t>
            </a:r>
            <a:r>
              <a:rPr sz="1000" spc="-70" dirty="0">
                <a:solidFill>
                  <a:srgbClr val="231F20"/>
                </a:solidFill>
                <a:latin typeface="Times New Roman"/>
                <a:cs typeface="Times New Roman"/>
              </a:rPr>
              <a:t> </a:t>
            </a:r>
            <a:r>
              <a:rPr sz="1000" spc="-5" dirty="0">
                <a:solidFill>
                  <a:srgbClr val="231F20"/>
                </a:solidFill>
                <a:latin typeface="Times New Roman"/>
                <a:cs typeface="Times New Roman"/>
              </a:rPr>
              <a:t>are</a:t>
            </a:r>
            <a:r>
              <a:rPr sz="1000" spc="-70" dirty="0">
                <a:solidFill>
                  <a:srgbClr val="231F20"/>
                </a:solidFill>
                <a:latin typeface="Times New Roman"/>
                <a:cs typeface="Times New Roman"/>
              </a:rPr>
              <a:t> </a:t>
            </a:r>
            <a:r>
              <a:rPr sz="1000" spc="-5" dirty="0">
                <a:solidFill>
                  <a:srgbClr val="231F20"/>
                </a:solidFill>
                <a:latin typeface="Times New Roman"/>
                <a:cs typeface="Times New Roman"/>
              </a:rPr>
              <a:t>placed</a:t>
            </a:r>
            <a:r>
              <a:rPr sz="1000" spc="-70" dirty="0">
                <a:solidFill>
                  <a:srgbClr val="231F20"/>
                </a:solidFill>
                <a:latin typeface="Times New Roman"/>
                <a:cs typeface="Times New Roman"/>
              </a:rPr>
              <a:t> </a:t>
            </a:r>
            <a:r>
              <a:rPr sz="1000" spc="-5" dirty="0">
                <a:solidFill>
                  <a:srgbClr val="231F20"/>
                </a:solidFill>
                <a:latin typeface="Times New Roman"/>
                <a:cs typeface="Times New Roman"/>
              </a:rPr>
              <a:t>in</a:t>
            </a:r>
            <a:r>
              <a:rPr sz="1000" spc="-70" dirty="0">
                <a:solidFill>
                  <a:srgbClr val="231F20"/>
                </a:solidFill>
                <a:latin typeface="Times New Roman"/>
                <a:cs typeface="Times New Roman"/>
              </a:rPr>
              <a:t> </a:t>
            </a:r>
            <a:r>
              <a:rPr sz="1000" spc="-5" dirty="0">
                <a:solidFill>
                  <a:srgbClr val="231F20"/>
                </a:solidFill>
                <a:latin typeface="Times New Roman"/>
                <a:cs typeface="Times New Roman"/>
              </a:rPr>
              <a:t>the</a:t>
            </a:r>
            <a:r>
              <a:rPr sz="1000" spc="-70" dirty="0">
                <a:solidFill>
                  <a:srgbClr val="231F20"/>
                </a:solidFill>
                <a:latin typeface="Times New Roman"/>
                <a:cs typeface="Times New Roman"/>
              </a:rPr>
              <a:t> </a:t>
            </a:r>
            <a:r>
              <a:rPr sz="1000" spc="-5" dirty="0">
                <a:solidFill>
                  <a:srgbClr val="231F20"/>
                </a:solidFill>
                <a:latin typeface="Times New Roman"/>
                <a:cs typeface="Times New Roman"/>
              </a:rPr>
              <a:t>slots</a:t>
            </a:r>
            <a:r>
              <a:rPr sz="1000" spc="-70" dirty="0">
                <a:solidFill>
                  <a:srgbClr val="231F20"/>
                </a:solidFill>
                <a:latin typeface="Times New Roman"/>
                <a:cs typeface="Times New Roman"/>
              </a:rPr>
              <a:t> </a:t>
            </a:r>
            <a:r>
              <a:rPr sz="1000" spc="-5" dirty="0">
                <a:solidFill>
                  <a:srgbClr val="231F20"/>
                </a:solidFill>
                <a:latin typeface="Times New Roman"/>
                <a:cs typeface="Times New Roman"/>
              </a:rPr>
              <a:t>of</a:t>
            </a:r>
            <a:r>
              <a:rPr sz="1000" spc="-70" dirty="0">
                <a:solidFill>
                  <a:srgbClr val="231F20"/>
                </a:solidFill>
                <a:latin typeface="Times New Roman"/>
                <a:cs typeface="Times New Roman"/>
              </a:rPr>
              <a:t> </a:t>
            </a:r>
            <a:r>
              <a:rPr sz="1000" spc="-5" dirty="0">
                <a:solidFill>
                  <a:srgbClr val="231F20"/>
                </a:solidFill>
                <a:latin typeface="Times New Roman"/>
                <a:cs typeface="Times New Roman"/>
              </a:rPr>
              <a:t>the</a:t>
            </a:r>
            <a:r>
              <a:rPr sz="1000" spc="-70" dirty="0">
                <a:solidFill>
                  <a:srgbClr val="231F20"/>
                </a:solidFill>
                <a:latin typeface="Times New Roman"/>
                <a:cs typeface="Times New Roman"/>
              </a:rPr>
              <a:t> </a:t>
            </a:r>
            <a:r>
              <a:rPr sz="1000" spc="-10" dirty="0">
                <a:solidFill>
                  <a:srgbClr val="231F20"/>
                </a:solidFill>
                <a:latin typeface="Times New Roman"/>
                <a:cs typeface="Times New Roman"/>
              </a:rPr>
              <a:t>stator,</a:t>
            </a:r>
            <a:r>
              <a:rPr sz="1000" spc="-70" dirty="0">
                <a:solidFill>
                  <a:srgbClr val="231F20"/>
                </a:solidFill>
                <a:latin typeface="Times New Roman"/>
                <a:cs typeface="Times New Roman"/>
              </a:rPr>
              <a:t> </a:t>
            </a:r>
            <a:r>
              <a:rPr sz="1000" spc="-5" dirty="0">
                <a:solidFill>
                  <a:srgbClr val="231F20"/>
                </a:solidFill>
                <a:latin typeface="Times New Roman"/>
                <a:cs typeface="Times New Roman"/>
              </a:rPr>
              <a:t>one</a:t>
            </a:r>
            <a:r>
              <a:rPr sz="1000" spc="-70" dirty="0">
                <a:solidFill>
                  <a:srgbClr val="231F20"/>
                </a:solidFill>
                <a:latin typeface="Times New Roman"/>
                <a:cs typeface="Times New Roman"/>
              </a:rPr>
              <a:t> </a:t>
            </a:r>
            <a:r>
              <a:rPr sz="1000" spc="-5" dirty="0">
                <a:solidFill>
                  <a:srgbClr val="231F20"/>
                </a:solidFill>
                <a:latin typeface="Times New Roman"/>
                <a:cs typeface="Times New Roman"/>
              </a:rPr>
              <a:t>being</a:t>
            </a:r>
            <a:r>
              <a:rPr sz="1000" spc="-70" dirty="0">
                <a:solidFill>
                  <a:srgbClr val="231F20"/>
                </a:solidFill>
                <a:latin typeface="Times New Roman"/>
                <a:cs typeface="Times New Roman"/>
              </a:rPr>
              <a:t> </a:t>
            </a:r>
            <a:r>
              <a:rPr sz="1000" spc="-5" dirty="0">
                <a:solidFill>
                  <a:srgbClr val="231F20"/>
                </a:solidFill>
                <a:latin typeface="Times New Roman"/>
                <a:cs typeface="Times New Roman"/>
              </a:rPr>
              <a:t>6-pole</a:t>
            </a:r>
            <a:r>
              <a:rPr sz="1000" spc="-70" dirty="0">
                <a:solidFill>
                  <a:srgbClr val="231F20"/>
                </a:solidFill>
                <a:latin typeface="Times New Roman"/>
                <a:cs typeface="Times New Roman"/>
              </a:rPr>
              <a:t> </a:t>
            </a:r>
            <a:r>
              <a:rPr sz="1000" spc="-5" dirty="0">
                <a:solidFill>
                  <a:srgbClr val="231F20"/>
                </a:solidFill>
                <a:latin typeface="Times New Roman"/>
                <a:cs typeface="Times New Roman"/>
              </a:rPr>
              <a:t>winding</a:t>
            </a:r>
            <a:r>
              <a:rPr sz="1000" spc="-70" dirty="0">
                <a:solidFill>
                  <a:srgbClr val="231F20"/>
                </a:solidFill>
                <a:latin typeface="Times New Roman"/>
                <a:cs typeface="Times New Roman"/>
              </a:rPr>
              <a:t> </a:t>
            </a:r>
            <a:r>
              <a:rPr sz="1000" spc="-5" dirty="0">
                <a:solidFill>
                  <a:srgbClr val="231F20"/>
                </a:solidFill>
                <a:latin typeface="Times New Roman"/>
                <a:cs typeface="Times New Roman"/>
              </a:rPr>
              <a:t>and</a:t>
            </a:r>
            <a:r>
              <a:rPr sz="1000" spc="-70" dirty="0">
                <a:solidFill>
                  <a:srgbClr val="231F20"/>
                </a:solidFill>
                <a:latin typeface="Times New Roman"/>
                <a:cs typeface="Times New Roman"/>
              </a:rPr>
              <a:t> </a:t>
            </a:r>
            <a:r>
              <a:rPr sz="1000" spc="-5" dirty="0">
                <a:solidFill>
                  <a:srgbClr val="231F20"/>
                </a:solidFill>
                <a:latin typeface="Times New Roman"/>
                <a:cs typeface="Times New Roman"/>
              </a:rPr>
              <a:t>the</a:t>
            </a:r>
            <a:r>
              <a:rPr sz="1000" spc="-70" dirty="0">
                <a:solidFill>
                  <a:srgbClr val="231F20"/>
                </a:solidFill>
                <a:latin typeface="Times New Roman"/>
                <a:cs typeface="Times New Roman"/>
              </a:rPr>
              <a:t> </a:t>
            </a:r>
            <a:r>
              <a:rPr sz="1000" spc="-15" dirty="0">
                <a:solidFill>
                  <a:srgbClr val="231F20"/>
                </a:solidFill>
                <a:latin typeface="Times New Roman"/>
                <a:cs typeface="Times New Roman"/>
              </a:rPr>
              <a:t>other,  </a:t>
            </a:r>
            <a:r>
              <a:rPr sz="1000" dirty="0">
                <a:solidFill>
                  <a:srgbClr val="231F20"/>
                </a:solidFill>
                <a:latin typeface="Times New Roman"/>
                <a:cs typeface="Times New Roman"/>
              </a:rPr>
              <a:t>8-pole</a:t>
            </a:r>
            <a:r>
              <a:rPr sz="1000" spc="-70" dirty="0">
                <a:solidFill>
                  <a:srgbClr val="231F20"/>
                </a:solidFill>
                <a:latin typeface="Times New Roman"/>
                <a:cs typeface="Times New Roman"/>
              </a:rPr>
              <a:t> </a:t>
            </a:r>
            <a:r>
              <a:rPr sz="1000" dirty="0">
                <a:solidFill>
                  <a:srgbClr val="231F20"/>
                </a:solidFill>
                <a:latin typeface="Times New Roman"/>
                <a:cs typeface="Times New Roman"/>
              </a:rPr>
              <a:t>winding.</a:t>
            </a:r>
            <a:r>
              <a:rPr sz="1000" spc="120" dirty="0">
                <a:solidFill>
                  <a:srgbClr val="231F20"/>
                </a:solidFill>
                <a:latin typeface="Times New Roman"/>
                <a:cs typeface="Times New Roman"/>
              </a:rPr>
              <a:t> </a:t>
            </a:r>
            <a:r>
              <a:rPr sz="1000" dirty="0">
                <a:solidFill>
                  <a:srgbClr val="231F20"/>
                </a:solidFill>
                <a:latin typeface="Times New Roman"/>
                <a:cs typeface="Times New Roman"/>
              </a:rPr>
              <a:t>Only</a:t>
            </a:r>
            <a:r>
              <a:rPr sz="1000" spc="-70" dirty="0">
                <a:solidFill>
                  <a:srgbClr val="231F20"/>
                </a:solidFill>
                <a:latin typeface="Times New Roman"/>
                <a:cs typeface="Times New Roman"/>
              </a:rPr>
              <a:t> </a:t>
            </a:r>
            <a:r>
              <a:rPr sz="1000" dirty="0">
                <a:solidFill>
                  <a:srgbClr val="231F20"/>
                </a:solidFill>
                <a:latin typeface="Times New Roman"/>
                <a:cs typeface="Times New Roman"/>
              </a:rPr>
              <a:t>one</a:t>
            </a:r>
            <a:r>
              <a:rPr sz="1000" spc="-70" dirty="0">
                <a:solidFill>
                  <a:srgbClr val="231F20"/>
                </a:solidFill>
                <a:latin typeface="Times New Roman"/>
                <a:cs typeface="Times New Roman"/>
              </a:rPr>
              <a:t> </a:t>
            </a:r>
            <a:r>
              <a:rPr sz="1000" dirty="0">
                <a:solidFill>
                  <a:srgbClr val="231F20"/>
                </a:solidFill>
                <a:latin typeface="Times New Roman"/>
                <a:cs typeface="Times New Roman"/>
              </a:rPr>
              <a:t>starting</a:t>
            </a:r>
            <a:r>
              <a:rPr sz="1000" spc="-70" dirty="0">
                <a:solidFill>
                  <a:srgbClr val="231F20"/>
                </a:solidFill>
                <a:latin typeface="Times New Roman"/>
                <a:cs typeface="Times New Roman"/>
              </a:rPr>
              <a:t> </a:t>
            </a:r>
            <a:r>
              <a:rPr sz="1000" dirty="0">
                <a:solidFill>
                  <a:srgbClr val="231F20"/>
                </a:solidFill>
                <a:latin typeface="Times New Roman"/>
                <a:cs typeface="Times New Roman"/>
              </a:rPr>
              <a:t>winding</a:t>
            </a:r>
            <a:r>
              <a:rPr sz="1000" spc="-70" dirty="0">
                <a:solidFill>
                  <a:srgbClr val="231F20"/>
                </a:solidFill>
                <a:latin typeface="Times New Roman"/>
                <a:cs typeface="Times New Roman"/>
              </a:rPr>
              <a:t> </a:t>
            </a:r>
            <a:r>
              <a:rPr sz="1000" dirty="0">
                <a:solidFill>
                  <a:srgbClr val="231F20"/>
                </a:solidFill>
                <a:latin typeface="Times New Roman"/>
                <a:cs typeface="Times New Roman"/>
              </a:rPr>
              <a:t>is</a:t>
            </a:r>
            <a:r>
              <a:rPr sz="1000" spc="-70" dirty="0">
                <a:solidFill>
                  <a:srgbClr val="231F20"/>
                </a:solidFill>
                <a:latin typeface="Times New Roman"/>
                <a:cs typeface="Times New Roman"/>
              </a:rPr>
              <a:t> </a:t>
            </a:r>
            <a:r>
              <a:rPr sz="1000" dirty="0">
                <a:solidFill>
                  <a:srgbClr val="231F20"/>
                </a:solidFill>
                <a:latin typeface="Times New Roman"/>
                <a:cs typeface="Times New Roman"/>
              </a:rPr>
              <a:t>used</a:t>
            </a:r>
            <a:r>
              <a:rPr sz="1000" spc="-70" dirty="0">
                <a:solidFill>
                  <a:srgbClr val="231F20"/>
                </a:solidFill>
                <a:latin typeface="Times New Roman"/>
                <a:cs typeface="Times New Roman"/>
              </a:rPr>
              <a:t> </a:t>
            </a:r>
            <a:r>
              <a:rPr sz="1000" dirty="0">
                <a:solidFill>
                  <a:srgbClr val="231F20"/>
                </a:solidFill>
                <a:latin typeface="Times New Roman"/>
                <a:cs typeface="Times New Roman"/>
              </a:rPr>
              <a:t>which</a:t>
            </a:r>
            <a:r>
              <a:rPr sz="1000" spc="-70" dirty="0">
                <a:solidFill>
                  <a:srgbClr val="231F20"/>
                </a:solidFill>
                <a:latin typeface="Times New Roman"/>
                <a:cs typeface="Times New Roman"/>
              </a:rPr>
              <a:t> </a:t>
            </a:r>
            <a:r>
              <a:rPr sz="1000" dirty="0">
                <a:solidFill>
                  <a:srgbClr val="231F20"/>
                </a:solidFill>
                <a:latin typeface="Times New Roman"/>
                <a:cs typeface="Times New Roman"/>
              </a:rPr>
              <a:t>always</a:t>
            </a:r>
            <a:r>
              <a:rPr sz="1000" spc="-70" dirty="0">
                <a:solidFill>
                  <a:srgbClr val="231F20"/>
                </a:solidFill>
                <a:latin typeface="Times New Roman"/>
                <a:cs typeface="Times New Roman"/>
              </a:rPr>
              <a:t> </a:t>
            </a:r>
            <a:r>
              <a:rPr sz="1000" dirty="0">
                <a:solidFill>
                  <a:srgbClr val="231F20"/>
                </a:solidFill>
                <a:latin typeface="Times New Roman"/>
                <a:cs typeface="Times New Roman"/>
              </a:rPr>
              <a:t>acts</a:t>
            </a:r>
            <a:r>
              <a:rPr sz="1000" spc="-70" dirty="0">
                <a:solidFill>
                  <a:srgbClr val="231F20"/>
                </a:solidFill>
                <a:latin typeface="Times New Roman"/>
                <a:cs typeface="Times New Roman"/>
              </a:rPr>
              <a:t> </a:t>
            </a:r>
            <a:r>
              <a:rPr sz="1000" dirty="0">
                <a:solidFill>
                  <a:srgbClr val="231F20"/>
                </a:solidFill>
                <a:latin typeface="Times New Roman"/>
                <a:cs typeface="Times New Roman"/>
              </a:rPr>
              <a:t>in</a:t>
            </a:r>
            <a:r>
              <a:rPr sz="1000" spc="-70" dirty="0">
                <a:solidFill>
                  <a:srgbClr val="231F20"/>
                </a:solidFill>
                <a:latin typeface="Times New Roman"/>
                <a:cs typeface="Times New Roman"/>
              </a:rPr>
              <a:t> </a:t>
            </a:r>
            <a:r>
              <a:rPr sz="1000" dirty="0">
                <a:solidFill>
                  <a:srgbClr val="231F20"/>
                </a:solidFill>
                <a:latin typeface="Times New Roman"/>
                <a:cs typeface="Times New Roman"/>
              </a:rPr>
              <a:t>conjunction</a:t>
            </a:r>
            <a:r>
              <a:rPr sz="1000" spc="-70" dirty="0">
                <a:solidFill>
                  <a:srgbClr val="231F20"/>
                </a:solidFill>
                <a:latin typeface="Times New Roman"/>
                <a:cs typeface="Times New Roman"/>
              </a:rPr>
              <a:t> </a:t>
            </a:r>
            <a:r>
              <a:rPr sz="1000" dirty="0">
                <a:solidFill>
                  <a:srgbClr val="231F20"/>
                </a:solidFill>
                <a:latin typeface="Times New Roman"/>
                <a:cs typeface="Times New Roman"/>
              </a:rPr>
              <a:t>with</a:t>
            </a:r>
            <a:r>
              <a:rPr sz="1000" spc="-70" dirty="0">
                <a:solidFill>
                  <a:srgbClr val="231F20"/>
                </a:solidFill>
                <a:latin typeface="Times New Roman"/>
                <a:cs typeface="Times New Roman"/>
              </a:rPr>
              <a:t> </a:t>
            </a:r>
            <a:r>
              <a:rPr sz="1000" dirty="0">
                <a:solidFill>
                  <a:srgbClr val="231F20"/>
                </a:solidFill>
                <a:latin typeface="Times New Roman"/>
                <a:cs typeface="Times New Roman"/>
              </a:rPr>
              <a:t>the</a:t>
            </a:r>
            <a:r>
              <a:rPr sz="1000" spc="-70" dirty="0">
                <a:solidFill>
                  <a:srgbClr val="231F20"/>
                </a:solidFill>
                <a:latin typeface="Times New Roman"/>
                <a:cs typeface="Times New Roman"/>
              </a:rPr>
              <a:t> </a:t>
            </a:r>
            <a:r>
              <a:rPr sz="1000" dirty="0">
                <a:solidFill>
                  <a:srgbClr val="231F20"/>
                </a:solidFill>
                <a:latin typeface="Times New Roman"/>
                <a:cs typeface="Times New Roman"/>
              </a:rPr>
              <a:t>higher-  speed running winding.   The double-action or transfer type centrifugal switch  </a:t>
            </a:r>
            <a:r>
              <a:rPr sz="1000" i="1" dirty="0">
                <a:solidFill>
                  <a:srgbClr val="231F20"/>
                </a:solidFill>
                <a:latin typeface="Times New Roman"/>
                <a:cs typeface="Times New Roman"/>
              </a:rPr>
              <a:t>S </a:t>
            </a:r>
            <a:r>
              <a:rPr sz="1000" dirty="0">
                <a:solidFill>
                  <a:srgbClr val="231F20"/>
                </a:solidFill>
                <a:latin typeface="Times New Roman"/>
                <a:cs typeface="Times New Roman"/>
              </a:rPr>
              <a:t>has two  </a:t>
            </a:r>
            <a:r>
              <a:rPr sz="1000" spc="225" dirty="0">
                <a:solidFill>
                  <a:srgbClr val="231F20"/>
                </a:solidFill>
                <a:latin typeface="Times New Roman"/>
                <a:cs typeface="Times New Roman"/>
              </a:rPr>
              <a:t> </a:t>
            </a:r>
            <a:r>
              <a:rPr sz="1000" dirty="0">
                <a:solidFill>
                  <a:srgbClr val="231F20"/>
                </a:solidFill>
                <a:latin typeface="Times New Roman"/>
                <a:cs typeface="Times New Roman"/>
              </a:rPr>
              <a:t>contact</a:t>
            </a:r>
            <a:endParaRPr sz="1000">
              <a:latin typeface="Times New Roman"/>
              <a:cs typeface="Times New Roman"/>
            </a:endParaRPr>
          </a:p>
        </p:txBody>
      </p:sp>
      <p:sp>
        <p:nvSpPr>
          <p:cNvPr id="8" name="object 8"/>
          <p:cNvSpPr txBox="1"/>
          <p:nvPr/>
        </p:nvSpPr>
        <p:spPr>
          <a:xfrm>
            <a:off x="1521132" y="4622715"/>
            <a:ext cx="6120333" cy="1660968"/>
          </a:xfrm>
          <a:prstGeom prst="rect">
            <a:avLst/>
          </a:prstGeom>
        </p:spPr>
        <p:txBody>
          <a:bodyPr vert="horz" wrap="square" lIns="0" tIns="0" rIns="0" bIns="0" rtlCol="0">
            <a:spAutoFit/>
          </a:bodyPr>
          <a:lstStyle/>
          <a:p>
            <a:pPr marL="1152525">
              <a:lnSpc>
                <a:spcPct val="100000"/>
              </a:lnSpc>
              <a:tabLst>
                <a:tab pos="3438525" algn="l"/>
              </a:tabLst>
            </a:pPr>
            <a:r>
              <a:rPr sz="800" b="1" spc="-5" dirty="0">
                <a:solidFill>
                  <a:srgbClr val="231F20"/>
                </a:solidFill>
                <a:latin typeface="Arial"/>
                <a:cs typeface="Arial"/>
              </a:rPr>
              <a:t>Fig.</a:t>
            </a:r>
            <a:r>
              <a:rPr sz="800" b="1" spc="5" dirty="0">
                <a:solidFill>
                  <a:srgbClr val="231F20"/>
                </a:solidFill>
                <a:latin typeface="Arial"/>
                <a:cs typeface="Arial"/>
              </a:rPr>
              <a:t> </a:t>
            </a:r>
            <a:r>
              <a:rPr sz="800" b="1" spc="-5" dirty="0">
                <a:solidFill>
                  <a:srgbClr val="231F20"/>
                </a:solidFill>
                <a:latin typeface="Arial"/>
                <a:cs typeface="Arial"/>
              </a:rPr>
              <a:t>36.26	Fig.</a:t>
            </a:r>
            <a:r>
              <a:rPr sz="800" b="1" spc="-90" dirty="0">
                <a:solidFill>
                  <a:srgbClr val="231F20"/>
                </a:solidFill>
                <a:latin typeface="Arial"/>
                <a:cs typeface="Arial"/>
              </a:rPr>
              <a:t> </a:t>
            </a:r>
            <a:r>
              <a:rPr sz="800" b="1" spc="-5" dirty="0">
                <a:solidFill>
                  <a:srgbClr val="231F20"/>
                </a:solidFill>
                <a:latin typeface="Arial"/>
                <a:cs typeface="Arial"/>
              </a:rPr>
              <a:t>36.27</a:t>
            </a:r>
            <a:endParaRPr sz="800">
              <a:latin typeface="Arial"/>
              <a:cs typeface="Arial"/>
            </a:endParaRPr>
          </a:p>
          <a:p>
            <a:pPr marL="12700" marR="5080" algn="just">
              <a:lnSpc>
                <a:spcPct val="97300"/>
              </a:lnSpc>
              <a:spcBef>
                <a:spcPts val="480"/>
              </a:spcBef>
            </a:pPr>
            <a:r>
              <a:rPr sz="1000" dirty="0">
                <a:solidFill>
                  <a:srgbClr val="231F20"/>
                </a:solidFill>
                <a:latin typeface="Times New Roman"/>
                <a:cs typeface="Times New Roman"/>
              </a:rPr>
              <a:t>points</a:t>
            </a:r>
            <a:r>
              <a:rPr sz="1000" spc="-45" dirty="0">
                <a:solidFill>
                  <a:srgbClr val="231F20"/>
                </a:solidFill>
                <a:latin typeface="Times New Roman"/>
                <a:cs typeface="Times New Roman"/>
              </a:rPr>
              <a:t> </a:t>
            </a:r>
            <a:r>
              <a:rPr sz="1000" dirty="0">
                <a:solidFill>
                  <a:srgbClr val="231F20"/>
                </a:solidFill>
                <a:latin typeface="Times New Roman"/>
                <a:cs typeface="Times New Roman"/>
              </a:rPr>
              <a:t>on</a:t>
            </a:r>
            <a:r>
              <a:rPr sz="1000" spc="-45" dirty="0">
                <a:solidFill>
                  <a:srgbClr val="231F20"/>
                </a:solidFill>
                <a:latin typeface="Times New Roman"/>
                <a:cs typeface="Times New Roman"/>
              </a:rPr>
              <a:t> </a:t>
            </a:r>
            <a:r>
              <a:rPr sz="1000" dirty="0">
                <a:solidFill>
                  <a:srgbClr val="231F20"/>
                </a:solidFill>
                <a:latin typeface="Times New Roman"/>
                <a:cs typeface="Times New Roman"/>
              </a:rPr>
              <a:t>the</a:t>
            </a:r>
            <a:r>
              <a:rPr sz="1000" spc="-45" dirty="0">
                <a:solidFill>
                  <a:srgbClr val="231F20"/>
                </a:solidFill>
                <a:latin typeface="Times New Roman"/>
                <a:cs typeface="Times New Roman"/>
              </a:rPr>
              <a:t> </a:t>
            </a:r>
            <a:r>
              <a:rPr sz="1000" dirty="0">
                <a:solidFill>
                  <a:srgbClr val="231F20"/>
                </a:solidFill>
                <a:latin typeface="Times New Roman"/>
                <a:cs typeface="Times New Roman"/>
              </a:rPr>
              <a:t>‘start’</a:t>
            </a:r>
            <a:r>
              <a:rPr sz="1000" spc="-45" dirty="0">
                <a:solidFill>
                  <a:srgbClr val="231F20"/>
                </a:solidFill>
                <a:latin typeface="Times New Roman"/>
                <a:cs typeface="Times New Roman"/>
              </a:rPr>
              <a:t> </a:t>
            </a:r>
            <a:r>
              <a:rPr sz="1000" dirty="0">
                <a:solidFill>
                  <a:srgbClr val="231F20"/>
                </a:solidFill>
                <a:latin typeface="Times New Roman"/>
                <a:cs typeface="Times New Roman"/>
              </a:rPr>
              <a:t>side</a:t>
            </a:r>
            <a:r>
              <a:rPr sz="1000" spc="-45" dirty="0">
                <a:solidFill>
                  <a:srgbClr val="231F20"/>
                </a:solidFill>
                <a:latin typeface="Times New Roman"/>
                <a:cs typeface="Times New Roman"/>
              </a:rPr>
              <a:t> </a:t>
            </a:r>
            <a:r>
              <a:rPr sz="1000" dirty="0">
                <a:solidFill>
                  <a:srgbClr val="231F20"/>
                </a:solidFill>
                <a:latin typeface="Times New Roman"/>
                <a:cs typeface="Times New Roman"/>
              </a:rPr>
              <a:t>and</a:t>
            </a:r>
            <a:r>
              <a:rPr sz="1000" spc="-45" dirty="0">
                <a:solidFill>
                  <a:srgbClr val="231F20"/>
                </a:solidFill>
                <a:latin typeface="Times New Roman"/>
                <a:cs typeface="Times New Roman"/>
              </a:rPr>
              <a:t> </a:t>
            </a:r>
            <a:r>
              <a:rPr sz="1000" dirty="0">
                <a:solidFill>
                  <a:srgbClr val="231F20"/>
                </a:solidFill>
                <a:latin typeface="Times New Roman"/>
                <a:cs typeface="Times New Roman"/>
              </a:rPr>
              <a:t>one</a:t>
            </a:r>
            <a:r>
              <a:rPr sz="1000" spc="-45" dirty="0">
                <a:solidFill>
                  <a:srgbClr val="231F20"/>
                </a:solidFill>
                <a:latin typeface="Times New Roman"/>
                <a:cs typeface="Times New Roman"/>
              </a:rPr>
              <a:t> </a:t>
            </a:r>
            <a:r>
              <a:rPr sz="1000" dirty="0">
                <a:solidFill>
                  <a:srgbClr val="231F20"/>
                </a:solidFill>
                <a:latin typeface="Times New Roman"/>
                <a:cs typeface="Times New Roman"/>
              </a:rPr>
              <a:t>on</a:t>
            </a:r>
            <a:r>
              <a:rPr sz="1000" spc="-45" dirty="0">
                <a:solidFill>
                  <a:srgbClr val="231F20"/>
                </a:solidFill>
                <a:latin typeface="Times New Roman"/>
                <a:cs typeface="Times New Roman"/>
              </a:rPr>
              <a:t> </a:t>
            </a:r>
            <a:r>
              <a:rPr sz="1000" dirty="0">
                <a:solidFill>
                  <a:srgbClr val="231F20"/>
                </a:solidFill>
                <a:latin typeface="Times New Roman"/>
                <a:cs typeface="Times New Roman"/>
              </a:rPr>
              <a:t>the</a:t>
            </a:r>
            <a:r>
              <a:rPr sz="1000" spc="-45" dirty="0">
                <a:solidFill>
                  <a:srgbClr val="231F20"/>
                </a:solidFill>
                <a:latin typeface="Times New Roman"/>
                <a:cs typeface="Times New Roman"/>
              </a:rPr>
              <a:t> </a:t>
            </a:r>
            <a:r>
              <a:rPr sz="1000" dirty="0">
                <a:solidFill>
                  <a:srgbClr val="231F20"/>
                </a:solidFill>
                <a:latin typeface="Times New Roman"/>
                <a:cs typeface="Times New Roman"/>
              </a:rPr>
              <a:t>‘run’</a:t>
            </a:r>
            <a:r>
              <a:rPr sz="1000" spc="-45" dirty="0">
                <a:solidFill>
                  <a:srgbClr val="231F20"/>
                </a:solidFill>
                <a:latin typeface="Times New Roman"/>
                <a:cs typeface="Times New Roman"/>
              </a:rPr>
              <a:t> </a:t>
            </a:r>
            <a:r>
              <a:rPr sz="1000" dirty="0">
                <a:solidFill>
                  <a:srgbClr val="231F20"/>
                </a:solidFill>
                <a:latin typeface="Times New Roman"/>
                <a:cs typeface="Times New Roman"/>
              </a:rPr>
              <a:t>side.</a:t>
            </a:r>
            <a:r>
              <a:rPr sz="1000" spc="165" dirty="0">
                <a:solidFill>
                  <a:srgbClr val="231F20"/>
                </a:solidFill>
                <a:latin typeface="Times New Roman"/>
                <a:cs typeface="Times New Roman"/>
              </a:rPr>
              <a:t> </a:t>
            </a:r>
            <a:r>
              <a:rPr sz="1000" dirty="0">
                <a:solidFill>
                  <a:srgbClr val="231F20"/>
                </a:solidFill>
                <a:latin typeface="Times New Roman"/>
                <a:cs typeface="Times New Roman"/>
              </a:rPr>
              <a:t>As</a:t>
            </a:r>
            <a:r>
              <a:rPr sz="1000" spc="-45" dirty="0">
                <a:solidFill>
                  <a:srgbClr val="231F20"/>
                </a:solidFill>
                <a:latin typeface="Times New Roman"/>
                <a:cs typeface="Times New Roman"/>
              </a:rPr>
              <a:t> </a:t>
            </a:r>
            <a:r>
              <a:rPr sz="1000" dirty="0">
                <a:solidFill>
                  <a:srgbClr val="231F20"/>
                </a:solidFill>
                <a:latin typeface="Times New Roman"/>
                <a:cs typeface="Times New Roman"/>
              </a:rPr>
              <a:t>shown</a:t>
            </a:r>
            <a:r>
              <a:rPr sz="1000" spc="-45" dirty="0">
                <a:solidFill>
                  <a:srgbClr val="231F20"/>
                </a:solidFill>
                <a:latin typeface="Times New Roman"/>
                <a:cs typeface="Times New Roman"/>
              </a:rPr>
              <a:t> </a:t>
            </a:r>
            <a:r>
              <a:rPr sz="1000" dirty="0">
                <a:solidFill>
                  <a:srgbClr val="231F20"/>
                </a:solidFill>
                <a:latin typeface="Times New Roman"/>
                <a:cs typeface="Times New Roman"/>
              </a:rPr>
              <a:t>in</a:t>
            </a:r>
            <a:r>
              <a:rPr sz="1000" spc="-45" dirty="0">
                <a:solidFill>
                  <a:srgbClr val="231F20"/>
                </a:solidFill>
                <a:latin typeface="Times New Roman"/>
                <a:cs typeface="Times New Roman"/>
              </a:rPr>
              <a:t> </a:t>
            </a:r>
            <a:r>
              <a:rPr sz="1000" dirty="0">
                <a:solidFill>
                  <a:srgbClr val="231F20"/>
                </a:solidFill>
                <a:latin typeface="Times New Roman"/>
                <a:cs typeface="Times New Roman"/>
              </a:rPr>
              <a:t>Fig.</a:t>
            </a:r>
            <a:r>
              <a:rPr sz="1000" spc="-45" dirty="0">
                <a:solidFill>
                  <a:srgbClr val="231F20"/>
                </a:solidFill>
                <a:latin typeface="Times New Roman"/>
                <a:cs typeface="Times New Roman"/>
              </a:rPr>
              <a:t> </a:t>
            </a:r>
            <a:r>
              <a:rPr sz="1000" dirty="0">
                <a:solidFill>
                  <a:srgbClr val="231F20"/>
                </a:solidFill>
                <a:latin typeface="Times New Roman"/>
                <a:cs typeface="Times New Roman"/>
              </a:rPr>
              <a:t>36.26,</a:t>
            </a:r>
            <a:r>
              <a:rPr sz="1000" spc="-45" dirty="0">
                <a:solidFill>
                  <a:srgbClr val="231F20"/>
                </a:solidFill>
                <a:latin typeface="Times New Roman"/>
                <a:cs typeface="Times New Roman"/>
              </a:rPr>
              <a:t> </a:t>
            </a:r>
            <a:r>
              <a:rPr sz="1000" dirty="0">
                <a:solidFill>
                  <a:srgbClr val="231F20"/>
                </a:solidFill>
                <a:latin typeface="Times New Roman"/>
                <a:cs typeface="Times New Roman"/>
              </a:rPr>
              <a:t>an</a:t>
            </a:r>
            <a:r>
              <a:rPr sz="1000" spc="-45" dirty="0">
                <a:solidFill>
                  <a:srgbClr val="231F20"/>
                </a:solidFill>
                <a:latin typeface="Times New Roman"/>
                <a:cs typeface="Times New Roman"/>
              </a:rPr>
              <a:t> </a:t>
            </a:r>
            <a:r>
              <a:rPr sz="1000" dirty="0">
                <a:solidFill>
                  <a:srgbClr val="231F20"/>
                </a:solidFill>
                <a:latin typeface="Times New Roman"/>
                <a:cs typeface="Times New Roman"/>
              </a:rPr>
              <a:t>external</a:t>
            </a:r>
            <a:r>
              <a:rPr sz="1000" spc="-45" dirty="0">
                <a:solidFill>
                  <a:srgbClr val="231F20"/>
                </a:solidFill>
                <a:latin typeface="Times New Roman"/>
                <a:cs typeface="Times New Roman"/>
              </a:rPr>
              <a:t> </a:t>
            </a:r>
            <a:r>
              <a:rPr sz="1000" dirty="0">
                <a:solidFill>
                  <a:srgbClr val="231F20"/>
                </a:solidFill>
                <a:latin typeface="Times New Roman"/>
                <a:cs typeface="Times New Roman"/>
              </a:rPr>
              <a:t>speed</a:t>
            </a:r>
            <a:r>
              <a:rPr sz="1000" spc="-45" dirty="0">
                <a:solidFill>
                  <a:srgbClr val="231F20"/>
                </a:solidFill>
                <a:latin typeface="Times New Roman"/>
                <a:cs typeface="Times New Roman"/>
              </a:rPr>
              <a:t> </a:t>
            </a:r>
            <a:r>
              <a:rPr sz="1000" dirty="0">
                <a:solidFill>
                  <a:srgbClr val="231F20"/>
                </a:solidFill>
                <a:latin typeface="Times New Roman"/>
                <a:cs typeface="Times New Roman"/>
              </a:rPr>
              <a:t>switch  is used for changing the motor speed. The motor will always start on high speed irrespective of  whether</a:t>
            </a:r>
            <a:r>
              <a:rPr sz="1000" spc="-70" dirty="0">
                <a:solidFill>
                  <a:srgbClr val="231F20"/>
                </a:solidFill>
                <a:latin typeface="Times New Roman"/>
                <a:cs typeface="Times New Roman"/>
              </a:rPr>
              <a:t> </a:t>
            </a:r>
            <a:r>
              <a:rPr sz="1000" dirty="0">
                <a:solidFill>
                  <a:srgbClr val="231F20"/>
                </a:solidFill>
                <a:latin typeface="Times New Roman"/>
                <a:cs typeface="Times New Roman"/>
              </a:rPr>
              <a:t>the</a:t>
            </a:r>
            <a:r>
              <a:rPr sz="1000" spc="-70" dirty="0">
                <a:solidFill>
                  <a:srgbClr val="231F20"/>
                </a:solidFill>
                <a:latin typeface="Times New Roman"/>
                <a:cs typeface="Times New Roman"/>
              </a:rPr>
              <a:t> </a:t>
            </a:r>
            <a:r>
              <a:rPr sz="1000" dirty="0">
                <a:solidFill>
                  <a:srgbClr val="231F20"/>
                </a:solidFill>
                <a:latin typeface="Times New Roman"/>
                <a:cs typeface="Times New Roman"/>
              </a:rPr>
              <a:t>speed</a:t>
            </a:r>
            <a:r>
              <a:rPr sz="1000" spc="-70" dirty="0">
                <a:solidFill>
                  <a:srgbClr val="231F20"/>
                </a:solidFill>
                <a:latin typeface="Times New Roman"/>
                <a:cs typeface="Times New Roman"/>
              </a:rPr>
              <a:t> </a:t>
            </a:r>
            <a:r>
              <a:rPr sz="1000" dirty="0">
                <a:solidFill>
                  <a:srgbClr val="231F20"/>
                </a:solidFill>
                <a:latin typeface="Times New Roman"/>
                <a:cs typeface="Times New Roman"/>
              </a:rPr>
              <a:t>switch</a:t>
            </a:r>
            <a:r>
              <a:rPr sz="1000" spc="-70" dirty="0">
                <a:solidFill>
                  <a:srgbClr val="231F20"/>
                </a:solidFill>
                <a:latin typeface="Times New Roman"/>
                <a:cs typeface="Times New Roman"/>
              </a:rPr>
              <a:t> </a:t>
            </a:r>
            <a:r>
              <a:rPr sz="1000" dirty="0">
                <a:solidFill>
                  <a:srgbClr val="231F20"/>
                </a:solidFill>
                <a:latin typeface="Times New Roman"/>
                <a:cs typeface="Times New Roman"/>
              </a:rPr>
              <a:t>is</a:t>
            </a:r>
            <a:r>
              <a:rPr sz="1000" spc="-70" dirty="0">
                <a:solidFill>
                  <a:srgbClr val="231F20"/>
                </a:solidFill>
                <a:latin typeface="Times New Roman"/>
                <a:cs typeface="Times New Roman"/>
              </a:rPr>
              <a:t> </a:t>
            </a:r>
            <a:r>
              <a:rPr sz="1000" dirty="0">
                <a:solidFill>
                  <a:srgbClr val="231F20"/>
                </a:solidFill>
                <a:latin typeface="Times New Roman"/>
                <a:cs typeface="Times New Roman"/>
              </a:rPr>
              <a:t>on</a:t>
            </a:r>
            <a:r>
              <a:rPr sz="1000" spc="-70" dirty="0">
                <a:solidFill>
                  <a:srgbClr val="231F20"/>
                </a:solidFill>
                <a:latin typeface="Times New Roman"/>
                <a:cs typeface="Times New Roman"/>
              </a:rPr>
              <a:t> </a:t>
            </a:r>
            <a:r>
              <a:rPr sz="1000" dirty="0">
                <a:solidFill>
                  <a:srgbClr val="231F20"/>
                </a:solidFill>
                <a:latin typeface="Times New Roman"/>
                <a:cs typeface="Times New Roman"/>
              </a:rPr>
              <a:t>the</a:t>
            </a:r>
            <a:r>
              <a:rPr sz="1000" spc="-70" dirty="0">
                <a:solidFill>
                  <a:srgbClr val="231F20"/>
                </a:solidFill>
                <a:latin typeface="Times New Roman"/>
                <a:cs typeface="Times New Roman"/>
              </a:rPr>
              <a:t> </a:t>
            </a:r>
            <a:r>
              <a:rPr sz="1000" dirty="0">
                <a:solidFill>
                  <a:srgbClr val="231F20"/>
                </a:solidFill>
                <a:latin typeface="Times New Roman"/>
                <a:cs typeface="Times New Roman"/>
              </a:rPr>
              <a:t>‘high’</a:t>
            </a:r>
            <a:r>
              <a:rPr sz="1000" spc="-70" dirty="0">
                <a:solidFill>
                  <a:srgbClr val="231F20"/>
                </a:solidFill>
                <a:latin typeface="Times New Roman"/>
                <a:cs typeface="Times New Roman"/>
              </a:rPr>
              <a:t> </a:t>
            </a:r>
            <a:r>
              <a:rPr sz="1000" dirty="0">
                <a:solidFill>
                  <a:srgbClr val="231F20"/>
                </a:solidFill>
                <a:latin typeface="Times New Roman"/>
                <a:cs typeface="Times New Roman"/>
              </a:rPr>
              <a:t>or</a:t>
            </a:r>
            <a:r>
              <a:rPr sz="1000" spc="-70" dirty="0">
                <a:solidFill>
                  <a:srgbClr val="231F20"/>
                </a:solidFill>
                <a:latin typeface="Times New Roman"/>
                <a:cs typeface="Times New Roman"/>
              </a:rPr>
              <a:t> </a:t>
            </a:r>
            <a:r>
              <a:rPr sz="1000" dirty="0">
                <a:solidFill>
                  <a:srgbClr val="231F20"/>
                </a:solidFill>
                <a:latin typeface="Times New Roman"/>
                <a:cs typeface="Times New Roman"/>
              </a:rPr>
              <a:t>‘low’contact.</a:t>
            </a:r>
            <a:r>
              <a:rPr sz="1000" spc="-70" dirty="0">
                <a:solidFill>
                  <a:srgbClr val="231F20"/>
                </a:solidFill>
                <a:latin typeface="Times New Roman"/>
                <a:cs typeface="Times New Roman"/>
              </a:rPr>
              <a:t> </a:t>
            </a:r>
            <a:r>
              <a:rPr sz="1000" dirty="0">
                <a:solidFill>
                  <a:srgbClr val="231F20"/>
                </a:solidFill>
                <a:latin typeface="Times New Roman"/>
                <a:cs typeface="Times New Roman"/>
              </a:rPr>
              <a:t>If</a:t>
            </a:r>
            <a:r>
              <a:rPr sz="1000" spc="-70" dirty="0">
                <a:solidFill>
                  <a:srgbClr val="231F20"/>
                </a:solidFill>
                <a:latin typeface="Times New Roman"/>
                <a:cs typeface="Times New Roman"/>
              </a:rPr>
              <a:t> </a:t>
            </a:r>
            <a:r>
              <a:rPr sz="1000" dirty="0">
                <a:solidFill>
                  <a:srgbClr val="231F20"/>
                </a:solidFill>
                <a:latin typeface="Times New Roman"/>
                <a:cs typeface="Times New Roman"/>
              </a:rPr>
              <a:t>speed</a:t>
            </a:r>
            <a:r>
              <a:rPr sz="1000" spc="-70" dirty="0">
                <a:solidFill>
                  <a:srgbClr val="231F20"/>
                </a:solidFill>
                <a:latin typeface="Times New Roman"/>
                <a:cs typeface="Times New Roman"/>
              </a:rPr>
              <a:t> </a:t>
            </a:r>
            <a:r>
              <a:rPr sz="1000" dirty="0">
                <a:solidFill>
                  <a:srgbClr val="231F20"/>
                </a:solidFill>
                <a:latin typeface="Times New Roman"/>
                <a:cs typeface="Times New Roman"/>
              </a:rPr>
              <a:t>switch</a:t>
            </a:r>
            <a:r>
              <a:rPr sz="1000" spc="-70" dirty="0">
                <a:solidFill>
                  <a:srgbClr val="231F20"/>
                </a:solidFill>
                <a:latin typeface="Times New Roman"/>
                <a:cs typeface="Times New Roman"/>
              </a:rPr>
              <a:t> </a:t>
            </a:r>
            <a:r>
              <a:rPr sz="1000" dirty="0">
                <a:solidFill>
                  <a:srgbClr val="231F20"/>
                </a:solidFill>
                <a:latin typeface="Times New Roman"/>
                <a:cs typeface="Times New Roman"/>
              </a:rPr>
              <a:t>is</a:t>
            </a:r>
            <a:r>
              <a:rPr sz="1000" spc="-70" dirty="0">
                <a:solidFill>
                  <a:srgbClr val="231F20"/>
                </a:solidFill>
                <a:latin typeface="Times New Roman"/>
                <a:cs typeface="Times New Roman"/>
              </a:rPr>
              <a:t> </a:t>
            </a:r>
            <a:r>
              <a:rPr sz="1000" dirty="0">
                <a:solidFill>
                  <a:srgbClr val="231F20"/>
                </a:solidFill>
                <a:latin typeface="Times New Roman"/>
                <a:cs typeface="Times New Roman"/>
              </a:rPr>
              <a:t>set</a:t>
            </a:r>
            <a:r>
              <a:rPr sz="1000" spc="-70" dirty="0">
                <a:solidFill>
                  <a:srgbClr val="231F20"/>
                </a:solidFill>
                <a:latin typeface="Times New Roman"/>
                <a:cs typeface="Times New Roman"/>
              </a:rPr>
              <a:t> </a:t>
            </a:r>
            <a:r>
              <a:rPr sz="1000" dirty="0">
                <a:solidFill>
                  <a:srgbClr val="231F20"/>
                </a:solidFill>
                <a:latin typeface="Times New Roman"/>
                <a:cs typeface="Times New Roman"/>
              </a:rPr>
              <a:t>on</a:t>
            </a:r>
            <a:r>
              <a:rPr sz="1000" spc="-70" dirty="0">
                <a:solidFill>
                  <a:srgbClr val="231F20"/>
                </a:solidFill>
                <a:latin typeface="Times New Roman"/>
                <a:cs typeface="Times New Roman"/>
              </a:rPr>
              <a:t> </a:t>
            </a:r>
            <a:r>
              <a:rPr sz="1000" dirty="0">
                <a:solidFill>
                  <a:srgbClr val="231F20"/>
                </a:solidFill>
                <a:latin typeface="Times New Roman"/>
                <a:cs typeface="Times New Roman"/>
              </a:rPr>
              <a:t>‘low’,</a:t>
            </a:r>
            <a:r>
              <a:rPr sz="1000" spc="-70" dirty="0">
                <a:solidFill>
                  <a:srgbClr val="231F20"/>
                </a:solidFill>
                <a:latin typeface="Times New Roman"/>
                <a:cs typeface="Times New Roman"/>
              </a:rPr>
              <a:t> </a:t>
            </a:r>
            <a:r>
              <a:rPr sz="1000" dirty="0">
                <a:solidFill>
                  <a:srgbClr val="231F20"/>
                </a:solidFill>
                <a:latin typeface="Times New Roman"/>
                <a:cs typeface="Times New Roman"/>
              </a:rPr>
              <a:t>then</a:t>
            </a:r>
            <a:r>
              <a:rPr sz="1000" spc="-70" dirty="0">
                <a:solidFill>
                  <a:srgbClr val="231F20"/>
                </a:solidFill>
                <a:latin typeface="Times New Roman"/>
                <a:cs typeface="Times New Roman"/>
              </a:rPr>
              <a:t> </a:t>
            </a:r>
            <a:r>
              <a:rPr sz="1000" dirty="0">
                <a:solidFill>
                  <a:srgbClr val="231F20"/>
                </a:solidFill>
                <a:latin typeface="Times New Roman"/>
                <a:cs typeface="Times New Roman"/>
              </a:rPr>
              <a:t>as</a:t>
            </a:r>
            <a:r>
              <a:rPr sz="1000" spc="-70" dirty="0">
                <a:solidFill>
                  <a:srgbClr val="231F20"/>
                </a:solidFill>
                <a:latin typeface="Times New Roman"/>
                <a:cs typeface="Times New Roman"/>
              </a:rPr>
              <a:t> </a:t>
            </a:r>
            <a:r>
              <a:rPr sz="1000" dirty="0">
                <a:solidFill>
                  <a:srgbClr val="231F20"/>
                </a:solidFill>
                <a:latin typeface="Times New Roman"/>
                <a:cs typeface="Times New Roman"/>
              </a:rPr>
              <a:t>soon  as</a:t>
            </a:r>
            <a:r>
              <a:rPr sz="1000" spc="-35" dirty="0">
                <a:solidFill>
                  <a:srgbClr val="231F20"/>
                </a:solidFill>
                <a:latin typeface="Times New Roman"/>
                <a:cs typeface="Times New Roman"/>
              </a:rPr>
              <a:t> </a:t>
            </a:r>
            <a:r>
              <a:rPr sz="1000" dirty="0">
                <a:solidFill>
                  <a:srgbClr val="231F20"/>
                </a:solidFill>
                <a:latin typeface="Times New Roman"/>
                <a:cs typeface="Times New Roman"/>
              </a:rPr>
              <a:t>the</a:t>
            </a:r>
            <a:r>
              <a:rPr sz="1000" spc="-35" dirty="0">
                <a:solidFill>
                  <a:srgbClr val="231F20"/>
                </a:solidFill>
                <a:latin typeface="Times New Roman"/>
                <a:cs typeface="Times New Roman"/>
              </a:rPr>
              <a:t> </a:t>
            </a:r>
            <a:r>
              <a:rPr sz="1000" dirty="0">
                <a:solidFill>
                  <a:srgbClr val="231F20"/>
                </a:solidFill>
                <a:latin typeface="Times New Roman"/>
                <a:cs typeface="Times New Roman"/>
              </a:rPr>
              <a:t>motor</a:t>
            </a:r>
            <a:r>
              <a:rPr sz="1000" spc="-35" dirty="0">
                <a:solidFill>
                  <a:srgbClr val="231F20"/>
                </a:solidFill>
                <a:latin typeface="Times New Roman"/>
                <a:cs typeface="Times New Roman"/>
              </a:rPr>
              <a:t> </a:t>
            </a:r>
            <a:r>
              <a:rPr sz="1000" dirty="0">
                <a:solidFill>
                  <a:srgbClr val="231F20"/>
                </a:solidFill>
                <a:latin typeface="Times New Roman"/>
                <a:cs typeface="Times New Roman"/>
              </a:rPr>
              <a:t>comes</a:t>
            </a:r>
            <a:r>
              <a:rPr sz="1000" spc="-35" dirty="0">
                <a:solidFill>
                  <a:srgbClr val="231F20"/>
                </a:solidFill>
                <a:latin typeface="Times New Roman"/>
                <a:cs typeface="Times New Roman"/>
              </a:rPr>
              <a:t> </a:t>
            </a:r>
            <a:r>
              <a:rPr sz="1000" dirty="0">
                <a:solidFill>
                  <a:srgbClr val="231F20"/>
                </a:solidFill>
                <a:latin typeface="Times New Roman"/>
                <a:cs typeface="Times New Roman"/>
              </a:rPr>
              <a:t>up</a:t>
            </a:r>
            <a:r>
              <a:rPr sz="1000" spc="-35" dirty="0">
                <a:solidFill>
                  <a:srgbClr val="231F20"/>
                </a:solidFill>
                <a:latin typeface="Times New Roman"/>
                <a:cs typeface="Times New Roman"/>
              </a:rPr>
              <a:t> </a:t>
            </a:r>
            <a:r>
              <a:rPr sz="1000" dirty="0">
                <a:solidFill>
                  <a:srgbClr val="231F20"/>
                </a:solidFill>
                <a:latin typeface="Times New Roman"/>
                <a:cs typeface="Times New Roman"/>
              </a:rPr>
              <a:t>to</a:t>
            </a:r>
            <a:r>
              <a:rPr sz="1000" spc="-35" dirty="0">
                <a:solidFill>
                  <a:srgbClr val="231F20"/>
                </a:solidFill>
                <a:latin typeface="Times New Roman"/>
                <a:cs typeface="Times New Roman"/>
              </a:rPr>
              <a:t> </a:t>
            </a:r>
            <a:r>
              <a:rPr sz="1000" dirty="0">
                <a:solidFill>
                  <a:srgbClr val="231F20"/>
                </a:solidFill>
                <a:latin typeface="Times New Roman"/>
                <a:cs typeface="Times New Roman"/>
              </a:rPr>
              <a:t>speed,</a:t>
            </a:r>
            <a:r>
              <a:rPr sz="1000" spc="-35" dirty="0">
                <a:solidFill>
                  <a:srgbClr val="231F20"/>
                </a:solidFill>
                <a:latin typeface="Times New Roman"/>
                <a:cs typeface="Times New Roman"/>
              </a:rPr>
              <a:t> </a:t>
            </a:r>
            <a:r>
              <a:rPr sz="1000" dirty="0">
                <a:solidFill>
                  <a:srgbClr val="231F20"/>
                </a:solidFill>
                <a:latin typeface="Times New Roman"/>
                <a:cs typeface="Times New Roman"/>
              </a:rPr>
              <a:t>the</a:t>
            </a:r>
            <a:r>
              <a:rPr sz="1000" spc="-35" dirty="0">
                <a:solidFill>
                  <a:srgbClr val="231F20"/>
                </a:solidFill>
                <a:latin typeface="Times New Roman"/>
                <a:cs typeface="Times New Roman"/>
              </a:rPr>
              <a:t> </a:t>
            </a:r>
            <a:r>
              <a:rPr sz="1000" dirty="0">
                <a:solidFill>
                  <a:srgbClr val="231F20"/>
                </a:solidFill>
                <a:latin typeface="Times New Roman"/>
                <a:cs typeface="Times New Roman"/>
              </a:rPr>
              <a:t>centrifugal</a:t>
            </a:r>
            <a:r>
              <a:rPr sz="1000" spc="-35" dirty="0">
                <a:solidFill>
                  <a:srgbClr val="231F20"/>
                </a:solidFill>
                <a:latin typeface="Times New Roman"/>
                <a:cs typeface="Times New Roman"/>
              </a:rPr>
              <a:t> </a:t>
            </a:r>
            <a:r>
              <a:rPr sz="1000" dirty="0">
                <a:solidFill>
                  <a:srgbClr val="231F20"/>
                </a:solidFill>
                <a:latin typeface="Times New Roman"/>
                <a:cs typeface="Times New Roman"/>
              </a:rPr>
              <a:t>switch</a:t>
            </a:r>
            <a:endParaRPr sz="1000">
              <a:latin typeface="Times New Roman"/>
              <a:cs typeface="Times New Roman"/>
            </a:endParaRPr>
          </a:p>
          <a:p>
            <a:pPr marL="469900" indent="-228600">
              <a:lnSpc>
                <a:spcPct val="100000"/>
              </a:lnSpc>
              <a:spcBef>
                <a:spcPts val="190"/>
              </a:spcBef>
              <a:buClr>
                <a:srgbClr val="EC008C"/>
              </a:buClr>
              <a:buFont typeface="Times New Roman"/>
              <a:buAutoNum type="alphaLcParenBoth"/>
              <a:tabLst>
                <a:tab pos="469900" algn="l"/>
              </a:tabLst>
            </a:pPr>
            <a:r>
              <a:rPr sz="1000" dirty="0">
                <a:solidFill>
                  <a:srgbClr val="231F20"/>
                </a:solidFill>
                <a:latin typeface="Times New Roman"/>
                <a:cs typeface="Times New Roman"/>
              </a:rPr>
              <a:t>cuts</a:t>
            </a:r>
            <a:r>
              <a:rPr sz="1000" spc="-50" dirty="0">
                <a:solidFill>
                  <a:srgbClr val="231F20"/>
                </a:solidFill>
                <a:latin typeface="Times New Roman"/>
                <a:cs typeface="Times New Roman"/>
              </a:rPr>
              <a:t> </a:t>
            </a:r>
            <a:r>
              <a:rPr sz="1000" dirty="0">
                <a:solidFill>
                  <a:srgbClr val="231F20"/>
                </a:solidFill>
                <a:latin typeface="Times New Roman"/>
                <a:cs typeface="Times New Roman"/>
              </a:rPr>
              <a:t>out</a:t>
            </a:r>
            <a:r>
              <a:rPr sz="1000" spc="-50" dirty="0">
                <a:solidFill>
                  <a:srgbClr val="231F20"/>
                </a:solidFill>
                <a:latin typeface="Times New Roman"/>
                <a:cs typeface="Times New Roman"/>
              </a:rPr>
              <a:t> </a:t>
            </a:r>
            <a:r>
              <a:rPr sz="1000" dirty="0">
                <a:solidFill>
                  <a:srgbClr val="231F20"/>
                </a:solidFill>
                <a:latin typeface="Times New Roman"/>
                <a:cs typeface="Times New Roman"/>
              </a:rPr>
              <a:t>the</a:t>
            </a:r>
            <a:r>
              <a:rPr sz="1000" spc="-50" dirty="0">
                <a:solidFill>
                  <a:srgbClr val="231F20"/>
                </a:solidFill>
                <a:latin typeface="Times New Roman"/>
                <a:cs typeface="Times New Roman"/>
              </a:rPr>
              <a:t> </a:t>
            </a:r>
            <a:r>
              <a:rPr sz="1000" dirty="0">
                <a:solidFill>
                  <a:srgbClr val="231F20"/>
                </a:solidFill>
                <a:latin typeface="Times New Roman"/>
                <a:cs typeface="Times New Roman"/>
              </a:rPr>
              <a:t>starting</a:t>
            </a:r>
            <a:r>
              <a:rPr sz="1000" spc="-50" dirty="0">
                <a:solidFill>
                  <a:srgbClr val="231F20"/>
                </a:solidFill>
                <a:latin typeface="Times New Roman"/>
                <a:cs typeface="Times New Roman"/>
              </a:rPr>
              <a:t> </a:t>
            </a:r>
            <a:r>
              <a:rPr sz="1000" dirty="0">
                <a:solidFill>
                  <a:srgbClr val="231F20"/>
                </a:solidFill>
                <a:latin typeface="Times New Roman"/>
                <a:cs typeface="Times New Roman"/>
              </a:rPr>
              <a:t>winding</a:t>
            </a:r>
            <a:r>
              <a:rPr sz="1000" spc="-50" dirty="0">
                <a:solidFill>
                  <a:srgbClr val="231F20"/>
                </a:solidFill>
                <a:latin typeface="Times New Roman"/>
                <a:cs typeface="Times New Roman"/>
              </a:rPr>
              <a:t> </a:t>
            </a:r>
            <a:r>
              <a:rPr sz="1000" dirty="0">
                <a:solidFill>
                  <a:srgbClr val="231F20"/>
                </a:solidFill>
                <a:latin typeface="Times New Roman"/>
                <a:cs typeface="Times New Roman"/>
              </a:rPr>
              <a:t>and</a:t>
            </a:r>
            <a:r>
              <a:rPr sz="1000" spc="-50" dirty="0">
                <a:solidFill>
                  <a:srgbClr val="231F20"/>
                </a:solidFill>
                <a:latin typeface="Times New Roman"/>
                <a:cs typeface="Times New Roman"/>
              </a:rPr>
              <a:t> </a:t>
            </a:r>
            <a:r>
              <a:rPr sz="1000" dirty="0">
                <a:solidFill>
                  <a:srgbClr val="231F20"/>
                </a:solidFill>
                <a:latin typeface="Times New Roman"/>
                <a:cs typeface="Times New Roman"/>
              </a:rPr>
              <a:t>high-speed</a:t>
            </a:r>
            <a:r>
              <a:rPr sz="1000" spc="-50" dirty="0">
                <a:solidFill>
                  <a:srgbClr val="231F20"/>
                </a:solidFill>
                <a:latin typeface="Times New Roman"/>
                <a:cs typeface="Times New Roman"/>
              </a:rPr>
              <a:t> </a:t>
            </a:r>
            <a:r>
              <a:rPr sz="1000" dirty="0">
                <a:solidFill>
                  <a:srgbClr val="231F20"/>
                </a:solidFill>
                <a:latin typeface="Times New Roman"/>
                <a:cs typeface="Times New Roman"/>
              </a:rPr>
              <a:t>running</a:t>
            </a:r>
            <a:r>
              <a:rPr sz="1000" spc="-50" dirty="0">
                <a:solidFill>
                  <a:srgbClr val="231F20"/>
                </a:solidFill>
                <a:latin typeface="Times New Roman"/>
                <a:cs typeface="Times New Roman"/>
              </a:rPr>
              <a:t> </a:t>
            </a:r>
            <a:r>
              <a:rPr sz="1000" dirty="0">
                <a:solidFill>
                  <a:srgbClr val="231F20"/>
                </a:solidFill>
                <a:latin typeface="Times New Roman"/>
                <a:cs typeface="Times New Roman"/>
              </a:rPr>
              <a:t>winding</a:t>
            </a:r>
            <a:r>
              <a:rPr sz="1000" spc="-50" dirty="0">
                <a:solidFill>
                  <a:srgbClr val="231F20"/>
                </a:solidFill>
                <a:latin typeface="Times New Roman"/>
                <a:cs typeface="Times New Roman"/>
              </a:rPr>
              <a:t> </a:t>
            </a:r>
            <a:r>
              <a:rPr sz="1000" dirty="0">
                <a:solidFill>
                  <a:srgbClr val="231F20"/>
                </a:solidFill>
                <a:latin typeface="Times New Roman"/>
                <a:cs typeface="Times New Roman"/>
              </a:rPr>
              <a:t>and</a:t>
            </a:r>
            <a:endParaRPr sz="1000">
              <a:latin typeface="Times New Roman"/>
              <a:cs typeface="Times New Roman"/>
            </a:endParaRPr>
          </a:p>
          <a:p>
            <a:pPr marL="469900" indent="-228600">
              <a:lnSpc>
                <a:spcPct val="100000"/>
              </a:lnSpc>
              <a:spcBef>
                <a:spcPts val="165"/>
              </a:spcBef>
              <a:buClr>
                <a:srgbClr val="EC008C"/>
              </a:buClr>
              <a:buFont typeface="Times New Roman"/>
              <a:buAutoNum type="alphaLcParenBoth"/>
              <a:tabLst>
                <a:tab pos="469900" algn="l"/>
              </a:tabLst>
            </a:pPr>
            <a:r>
              <a:rPr sz="1000" dirty="0">
                <a:solidFill>
                  <a:srgbClr val="231F20"/>
                </a:solidFill>
                <a:latin typeface="Times New Roman"/>
                <a:cs typeface="Times New Roman"/>
              </a:rPr>
              <a:t>cuts</a:t>
            </a:r>
            <a:r>
              <a:rPr sz="1000" spc="-60" dirty="0">
                <a:solidFill>
                  <a:srgbClr val="231F20"/>
                </a:solidFill>
                <a:latin typeface="Times New Roman"/>
                <a:cs typeface="Times New Roman"/>
              </a:rPr>
              <a:t> </a:t>
            </a:r>
            <a:r>
              <a:rPr sz="1000" dirty="0">
                <a:solidFill>
                  <a:srgbClr val="231F20"/>
                </a:solidFill>
                <a:latin typeface="Times New Roman"/>
                <a:cs typeface="Times New Roman"/>
              </a:rPr>
              <a:t>in</a:t>
            </a:r>
            <a:r>
              <a:rPr sz="1000" spc="-60" dirty="0">
                <a:solidFill>
                  <a:srgbClr val="231F20"/>
                </a:solidFill>
                <a:latin typeface="Times New Roman"/>
                <a:cs typeface="Times New Roman"/>
              </a:rPr>
              <a:t> </a:t>
            </a:r>
            <a:r>
              <a:rPr sz="1000" dirty="0">
                <a:solidFill>
                  <a:srgbClr val="231F20"/>
                </a:solidFill>
                <a:latin typeface="Times New Roman"/>
                <a:cs typeface="Times New Roman"/>
              </a:rPr>
              <a:t>the</a:t>
            </a:r>
            <a:r>
              <a:rPr sz="1000" spc="-60" dirty="0">
                <a:solidFill>
                  <a:srgbClr val="231F20"/>
                </a:solidFill>
                <a:latin typeface="Times New Roman"/>
                <a:cs typeface="Times New Roman"/>
              </a:rPr>
              <a:t> </a:t>
            </a:r>
            <a:r>
              <a:rPr sz="1000" dirty="0">
                <a:solidFill>
                  <a:srgbClr val="231F20"/>
                </a:solidFill>
                <a:latin typeface="Times New Roman"/>
                <a:cs typeface="Times New Roman"/>
              </a:rPr>
              <a:t>low-speed</a:t>
            </a:r>
            <a:r>
              <a:rPr sz="1000" spc="-60" dirty="0">
                <a:solidFill>
                  <a:srgbClr val="231F20"/>
                </a:solidFill>
                <a:latin typeface="Times New Roman"/>
                <a:cs typeface="Times New Roman"/>
              </a:rPr>
              <a:t> </a:t>
            </a:r>
            <a:r>
              <a:rPr sz="1000" dirty="0">
                <a:solidFill>
                  <a:srgbClr val="231F20"/>
                </a:solidFill>
                <a:latin typeface="Times New Roman"/>
                <a:cs typeface="Times New Roman"/>
              </a:rPr>
              <a:t>running</a:t>
            </a:r>
            <a:r>
              <a:rPr sz="1000" spc="-60" dirty="0">
                <a:solidFill>
                  <a:srgbClr val="231F20"/>
                </a:solidFill>
                <a:latin typeface="Times New Roman"/>
                <a:cs typeface="Times New Roman"/>
              </a:rPr>
              <a:t> </a:t>
            </a:r>
            <a:r>
              <a:rPr sz="1000" dirty="0">
                <a:solidFill>
                  <a:srgbClr val="231F20"/>
                </a:solidFill>
                <a:latin typeface="Times New Roman"/>
                <a:cs typeface="Times New Roman"/>
              </a:rPr>
              <a:t>winding.</a:t>
            </a:r>
            <a:endParaRPr sz="1000">
              <a:latin typeface="Times New Roman"/>
              <a:cs typeface="Times New Roman"/>
            </a:endParaRPr>
          </a:p>
          <a:p>
            <a:pPr marL="241300">
              <a:lnSpc>
                <a:spcPct val="100000"/>
              </a:lnSpc>
              <a:spcBef>
                <a:spcPts val="190"/>
              </a:spcBef>
            </a:pPr>
            <a:r>
              <a:rPr sz="1000" b="1" spc="-5" dirty="0">
                <a:solidFill>
                  <a:srgbClr val="EC008C"/>
                </a:solidFill>
                <a:latin typeface="Times New Roman"/>
                <a:cs typeface="Times New Roman"/>
              </a:rPr>
              <a:t>10.  </a:t>
            </a:r>
            <a:r>
              <a:rPr sz="1000" b="1" spc="-25" dirty="0">
                <a:solidFill>
                  <a:srgbClr val="EC008C"/>
                </a:solidFill>
                <a:latin typeface="Times New Roman"/>
                <a:cs typeface="Times New Roman"/>
              </a:rPr>
              <a:t>Two-speed  </a:t>
            </a:r>
            <a:r>
              <a:rPr sz="1000" b="1" spc="-10" dirty="0">
                <a:solidFill>
                  <a:srgbClr val="EC008C"/>
                </a:solidFill>
                <a:latin typeface="Times New Roman"/>
                <a:cs typeface="Times New Roman"/>
              </a:rPr>
              <a:t>with two-capacitor</a:t>
            </a:r>
            <a:r>
              <a:rPr sz="1000" b="1" spc="150" dirty="0">
                <a:solidFill>
                  <a:srgbClr val="EC008C"/>
                </a:solidFill>
                <a:latin typeface="Times New Roman"/>
                <a:cs typeface="Times New Roman"/>
              </a:rPr>
              <a:t> </a:t>
            </a:r>
            <a:r>
              <a:rPr sz="1000" b="1" spc="-10" dirty="0">
                <a:solidFill>
                  <a:srgbClr val="EC008C"/>
                </a:solidFill>
                <a:latin typeface="Times New Roman"/>
                <a:cs typeface="Times New Roman"/>
              </a:rPr>
              <a:t>type</a:t>
            </a:r>
            <a:endParaRPr sz="1000">
              <a:latin typeface="Times New Roman"/>
              <a:cs typeface="Times New Roman"/>
            </a:endParaRPr>
          </a:p>
          <a:p>
            <a:pPr marL="12700" marR="6985" indent="228600" algn="just">
              <a:lnSpc>
                <a:spcPts val="1150"/>
              </a:lnSpc>
              <a:spcBef>
                <a:spcPts val="220"/>
              </a:spcBef>
            </a:pPr>
            <a:r>
              <a:rPr sz="1000" dirty="0">
                <a:solidFill>
                  <a:srgbClr val="231F20"/>
                </a:solidFill>
                <a:latin typeface="Times New Roman"/>
                <a:cs typeface="Times New Roman"/>
              </a:rPr>
              <a:t>As shown in Fig. 36.27, this motor has two running windings, two starting windings and two  capacitors.</a:t>
            </a:r>
            <a:r>
              <a:rPr sz="1000" spc="-40" dirty="0">
                <a:solidFill>
                  <a:srgbClr val="231F20"/>
                </a:solidFill>
                <a:latin typeface="Times New Roman"/>
                <a:cs typeface="Times New Roman"/>
              </a:rPr>
              <a:t> </a:t>
            </a:r>
            <a:r>
              <a:rPr sz="1000" dirty="0">
                <a:solidFill>
                  <a:srgbClr val="231F20"/>
                </a:solidFill>
                <a:latin typeface="Times New Roman"/>
                <a:cs typeface="Times New Roman"/>
              </a:rPr>
              <a:t>One</a:t>
            </a:r>
            <a:r>
              <a:rPr sz="1000" spc="-40" dirty="0">
                <a:solidFill>
                  <a:srgbClr val="231F20"/>
                </a:solidFill>
                <a:latin typeface="Times New Roman"/>
                <a:cs typeface="Times New Roman"/>
              </a:rPr>
              <a:t> </a:t>
            </a:r>
            <a:r>
              <a:rPr sz="1000" dirty="0">
                <a:solidFill>
                  <a:srgbClr val="231F20"/>
                </a:solidFill>
                <a:latin typeface="Times New Roman"/>
                <a:cs typeface="Times New Roman"/>
              </a:rPr>
              <a:t>capacitor</a:t>
            </a:r>
            <a:r>
              <a:rPr sz="1000" spc="-40" dirty="0">
                <a:solidFill>
                  <a:srgbClr val="231F20"/>
                </a:solidFill>
                <a:latin typeface="Times New Roman"/>
                <a:cs typeface="Times New Roman"/>
              </a:rPr>
              <a:t> </a:t>
            </a:r>
            <a:r>
              <a:rPr sz="1000" dirty="0">
                <a:solidFill>
                  <a:srgbClr val="231F20"/>
                </a:solidFill>
                <a:latin typeface="Times New Roman"/>
                <a:cs typeface="Times New Roman"/>
              </a:rPr>
              <a:t>is</a:t>
            </a:r>
            <a:r>
              <a:rPr sz="1000" spc="-40" dirty="0">
                <a:solidFill>
                  <a:srgbClr val="231F20"/>
                </a:solidFill>
                <a:latin typeface="Times New Roman"/>
                <a:cs typeface="Times New Roman"/>
              </a:rPr>
              <a:t> </a:t>
            </a:r>
            <a:r>
              <a:rPr sz="1000" dirty="0">
                <a:solidFill>
                  <a:srgbClr val="231F20"/>
                </a:solidFill>
                <a:latin typeface="Times New Roman"/>
                <a:cs typeface="Times New Roman"/>
              </a:rPr>
              <a:t>used</a:t>
            </a:r>
            <a:r>
              <a:rPr sz="1000" spc="-40" dirty="0">
                <a:solidFill>
                  <a:srgbClr val="231F20"/>
                </a:solidFill>
                <a:latin typeface="Times New Roman"/>
                <a:cs typeface="Times New Roman"/>
              </a:rPr>
              <a:t> </a:t>
            </a:r>
            <a:r>
              <a:rPr sz="1000" dirty="0">
                <a:solidFill>
                  <a:srgbClr val="231F20"/>
                </a:solidFill>
                <a:latin typeface="Times New Roman"/>
                <a:cs typeface="Times New Roman"/>
              </a:rPr>
              <a:t>for</a:t>
            </a:r>
            <a:r>
              <a:rPr sz="1000" spc="-40" dirty="0">
                <a:solidFill>
                  <a:srgbClr val="231F20"/>
                </a:solidFill>
                <a:latin typeface="Times New Roman"/>
                <a:cs typeface="Times New Roman"/>
              </a:rPr>
              <a:t> </a:t>
            </a:r>
            <a:r>
              <a:rPr sz="1000" dirty="0">
                <a:solidFill>
                  <a:srgbClr val="231F20"/>
                </a:solidFill>
                <a:latin typeface="Times New Roman"/>
                <a:cs typeface="Times New Roman"/>
              </a:rPr>
              <a:t>high-speed</a:t>
            </a:r>
            <a:r>
              <a:rPr sz="1000" spc="-40" dirty="0">
                <a:solidFill>
                  <a:srgbClr val="231F20"/>
                </a:solidFill>
                <a:latin typeface="Times New Roman"/>
                <a:cs typeface="Times New Roman"/>
              </a:rPr>
              <a:t> </a:t>
            </a:r>
            <a:r>
              <a:rPr sz="1000" dirty="0">
                <a:solidFill>
                  <a:srgbClr val="231F20"/>
                </a:solidFill>
                <a:latin typeface="Times New Roman"/>
                <a:cs typeface="Times New Roman"/>
              </a:rPr>
              <a:t>operation</a:t>
            </a:r>
            <a:r>
              <a:rPr sz="1000" spc="-40" dirty="0">
                <a:solidFill>
                  <a:srgbClr val="231F20"/>
                </a:solidFill>
                <a:latin typeface="Times New Roman"/>
                <a:cs typeface="Times New Roman"/>
              </a:rPr>
              <a:t> </a:t>
            </a:r>
            <a:r>
              <a:rPr sz="1000" dirty="0">
                <a:solidFill>
                  <a:srgbClr val="231F20"/>
                </a:solidFill>
                <a:latin typeface="Times New Roman"/>
                <a:cs typeface="Times New Roman"/>
              </a:rPr>
              <a:t>and</a:t>
            </a:r>
            <a:r>
              <a:rPr sz="1000" spc="-40" dirty="0">
                <a:solidFill>
                  <a:srgbClr val="231F20"/>
                </a:solidFill>
                <a:latin typeface="Times New Roman"/>
                <a:cs typeface="Times New Roman"/>
              </a:rPr>
              <a:t> </a:t>
            </a:r>
            <a:r>
              <a:rPr sz="1000" dirty="0">
                <a:solidFill>
                  <a:srgbClr val="231F20"/>
                </a:solidFill>
                <a:latin typeface="Times New Roman"/>
                <a:cs typeface="Times New Roman"/>
              </a:rPr>
              <a:t>the</a:t>
            </a:r>
            <a:r>
              <a:rPr sz="1000" spc="-40" dirty="0">
                <a:solidFill>
                  <a:srgbClr val="231F20"/>
                </a:solidFill>
                <a:latin typeface="Times New Roman"/>
                <a:cs typeface="Times New Roman"/>
              </a:rPr>
              <a:t> </a:t>
            </a:r>
            <a:r>
              <a:rPr sz="1000" dirty="0">
                <a:solidFill>
                  <a:srgbClr val="231F20"/>
                </a:solidFill>
                <a:latin typeface="Times New Roman"/>
                <a:cs typeface="Times New Roman"/>
              </a:rPr>
              <a:t>other</a:t>
            </a:r>
            <a:r>
              <a:rPr sz="1000" spc="-40" dirty="0">
                <a:solidFill>
                  <a:srgbClr val="231F20"/>
                </a:solidFill>
                <a:latin typeface="Times New Roman"/>
                <a:cs typeface="Times New Roman"/>
              </a:rPr>
              <a:t> </a:t>
            </a:r>
            <a:r>
              <a:rPr sz="1000" dirty="0">
                <a:solidFill>
                  <a:srgbClr val="231F20"/>
                </a:solidFill>
                <a:latin typeface="Times New Roman"/>
                <a:cs typeface="Times New Roman"/>
              </a:rPr>
              <a:t>for</a:t>
            </a:r>
            <a:r>
              <a:rPr sz="1000" spc="-40" dirty="0">
                <a:solidFill>
                  <a:srgbClr val="231F20"/>
                </a:solidFill>
                <a:latin typeface="Times New Roman"/>
                <a:cs typeface="Times New Roman"/>
              </a:rPr>
              <a:t> </a:t>
            </a:r>
            <a:r>
              <a:rPr sz="1000" dirty="0">
                <a:solidFill>
                  <a:srgbClr val="231F20"/>
                </a:solidFill>
                <a:latin typeface="Times New Roman"/>
                <a:cs typeface="Times New Roman"/>
              </a:rPr>
              <a:t>low-speed</a:t>
            </a:r>
            <a:r>
              <a:rPr sz="1000" spc="-40" dirty="0">
                <a:solidFill>
                  <a:srgbClr val="231F20"/>
                </a:solidFill>
                <a:latin typeface="Times New Roman"/>
                <a:cs typeface="Times New Roman"/>
              </a:rPr>
              <a:t> </a:t>
            </a:r>
            <a:r>
              <a:rPr sz="1000" dirty="0">
                <a:solidFill>
                  <a:srgbClr val="231F20"/>
                </a:solidFill>
                <a:latin typeface="Times New Roman"/>
                <a:cs typeface="Times New Roman"/>
              </a:rPr>
              <a:t>operation.</a:t>
            </a:r>
            <a:r>
              <a:rPr sz="1000" spc="180" dirty="0">
                <a:solidFill>
                  <a:srgbClr val="231F20"/>
                </a:solidFill>
                <a:latin typeface="Times New Roman"/>
                <a:cs typeface="Times New Roman"/>
              </a:rPr>
              <a:t> </a:t>
            </a:r>
            <a:r>
              <a:rPr sz="1000" dirty="0">
                <a:solidFill>
                  <a:srgbClr val="231F20"/>
                </a:solidFill>
                <a:latin typeface="Times New Roman"/>
                <a:cs typeface="Times New Roman"/>
              </a:rPr>
              <a:t>A  double</a:t>
            </a:r>
            <a:r>
              <a:rPr sz="1000" spc="-40" dirty="0">
                <a:solidFill>
                  <a:srgbClr val="231F20"/>
                </a:solidFill>
                <a:latin typeface="Times New Roman"/>
                <a:cs typeface="Times New Roman"/>
              </a:rPr>
              <a:t> </a:t>
            </a:r>
            <a:r>
              <a:rPr sz="1000" dirty="0">
                <a:solidFill>
                  <a:srgbClr val="231F20"/>
                </a:solidFill>
                <a:latin typeface="Times New Roman"/>
                <a:cs typeface="Times New Roman"/>
              </a:rPr>
              <a:t>centrifugal</a:t>
            </a:r>
            <a:r>
              <a:rPr sz="1000" spc="-40" dirty="0">
                <a:solidFill>
                  <a:srgbClr val="231F20"/>
                </a:solidFill>
                <a:latin typeface="Times New Roman"/>
                <a:cs typeface="Times New Roman"/>
              </a:rPr>
              <a:t> </a:t>
            </a:r>
            <a:r>
              <a:rPr sz="1000" dirty="0">
                <a:solidFill>
                  <a:srgbClr val="231F20"/>
                </a:solidFill>
                <a:latin typeface="Times New Roman"/>
                <a:cs typeface="Times New Roman"/>
              </a:rPr>
              <a:t>switch</a:t>
            </a:r>
            <a:r>
              <a:rPr sz="1000" spc="-40" dirty="0">
                <a:solidFill>
                  <a:srgbClr val="231F20"/>
                </a:solidFill>
                <a:latin typeface="Times New Roman"/>
                <a:cs typeface="Times New Roman"/>
              </a:rPr>
              <a:t> </a:t>
            </a:r>
            <a:r>
              <a:rPr sz="1000" i="1" dirty="0">
                <a:solidFill>
                  <a:srgbClr val="231F20"/>
                </a:solidFill>
                <a:latin typeface="Times New Roman"/>
                <a:cs typeface="Times New Roman"/>
              </a:rPr>
              <a:t>S</a:t>
            </a:r>
            <a:r>
              <a:rPr sz="1000" i="1" spc="30" dirty="0">
                <a:solidFill>
                  <a:srgbClr val="231F20"/>
                </a:solidFill>
                <a:latin typeface="Times New Roman"/>
                <a:cs typeface="Times New Roman"/>
              </a:rPr>
              <a:t> </a:t>
            </a:r>
            <a:r>
              <a:rPr sz="1000" dirty="0">
                <a:solidFill>
                  <a:srgbClr val="231F20"/>
                </a:solidFill>
                <a:latin typeface="Times New Roman"/>
                <a:cs typeface="Times New Roman"/>
              </a:rPr>
              <a:t>is</a:t>
            </a:r>
            <a:r>
              <a:rPr sz="1000" spc="-40" dirty="0">
                <a:solidFill>
                  <a:srgbClr val="231F20"/>
                </a:solidFill>
                <a:latin typeface="Times New Roman"/>
                <a:cs typeface="Times New Roman"/>
              </a:rPr>
              <a:t> </a:t>
            </a:r>
            <a:r>
              <a:rPr sz="1000" dirty="0">
                <a:solidFill>
                  <a:srgbClr val="231F20"/>
                </a:solidFill>
                <a:latin typeface="Times New Roman"/>
                <a:cs typeface="Times New Roman"/>
              </a:rPr>
              <a:t>employed</a:t>
            </a:r>
            <a:r>
              <a:rPr sz="1000" spc="-40" dirty="0">
                <a:solidFill>
                  <a:srgbClr val="231F20"/>
                </a:solidFill>
                <a:latin typeface="Times New Roman"/>
                <a:cs typeface="Times New Roman"/>
              </a:rPr>
              <a:t> </a:t>
            </a:r>
            <a:r>
              <a:rPr sz="1000" dirty="0">
                <a:solidFill>
                  <a:srgbClr val="231F20"/>
                </a:solidFill>
                <a:latin typeface="Times New Roman"/>
                <a:cs typeface="Times New Roman"/>
              </a:rPr>
              <a:t>for</a:t>
            </a:r>
            <a:r>
              <a:rPr sz="1000" spc="-40" dirty="0">
                <a:solidFill>
                  <a:srgbClr val="231F20"/>
                </a:solidFill>
                <a:latin typeface="Times New Roman"/>
                <a:cs typeface="Times New Roman"/>
              </a:rPr>
              <a:t> </a:t>
            </a:r>
            <a:r>
              <a:rPr sz="1000" dirty="0">
                <a:solidFill>
                  <a:srgbClr val="231F20"/>
                </a:solidFill>
                <a:latin typeface="Times New Roman"/>
                <a:cs typeface="Times New Roman"/>
              </a:rPr>
              <a:t>cutting</a:t>
            </a:r>
            <a:r>
              <a:rPr sz="1000" spc="-40" dirty="0">
                <a:solidFill>
                  <a:srgbClr val="231F20"/>
                </a:solidFill>
                <a:latin typeface="Times New Roman"/>
                <a:cs typeface="Times New Roman"/>
              </a:rPr>
              <a:t> </a:t>
            </a:r>
            <a:r>
              <a:rPr sz="1000" dirty="0">
                <a:solidFill>
                  <a:srgbClr val="231F20"/>
                </a:solidFill>
                <a:latin typeface="Times New Roman"/>
                <a:cs typeface="Times New Roman"/>
              </a:rPr>
              <a:t>out</a:t>
            </a:r>
            <a:r>
              <a:rPr sz="1000" spc="-40" dirty="0">
                <a:solidFill>
                  <a:srgbClr val="231F20"/>
                </a:solidFill>
                <a:latin typeface="Times New Roman"/>
                <a:cs typeface="Times New Roman"/>
              </a:rPr>
              <a:t> </a:t>
            </a:r>
            <a:r>
              <a:rPr sz="1000" dirty="0">
                <a:solidFill>
                  <a:srgbClr val="231F20"/>
                </a:solidFill>
                <a:latin typeface="Times New Roman"/>
                <a:cs typeface="Times New Roman"/>
              </a:rPr>
              <a:t>the</a:t>
            </a:r>
            <a:r>
              <a:rPr sz="1000" spc="-40" dirty="0">
                <a:solidFill>
                  <a:srgbClr val="231F20"/>
                </a:solidFill>
                <a:latin typeface="Times New Roman"/>
                <a:cs typeface="Times New Roman"/>
              </a:rPr>
              <a:t> </a:t>
            </a:r>
            <a:r>
              <a:rPr sz="1000" dirty="0">
                <a:solidFill>
                  <a:srgbClr val="231F20"/>
                </a:solidFill>
                <a:latin typeface="Times New Roman"/>
                <a:cs typeface="Times New Roman"/>
              </a:rPr>
              <a:t>starting</a:t>
            </a:r>
            <a:r>
              <a:rPr sz="1000" spc="-40" dirty="0">
                <a:solidFill>
                  <a:srgbClr val="231F20"/>
                </a:solidFill>
                <a:latin typeface="Times New Roman"/>
                <a:cs typeface="Times New Roman"/>
              </a:rPr>
              <a:t> </a:t>
            </a:r>
            <a:r>
              <a:rPr sz="1000" dirty="0">
                <a:solidFill>
                  <a:srgbClr val="231F20"/>
                </a:solidFill>
                <a:latin typeface="Times New Roman"/>
                <a:cs typeface="Times New Roman"/>
              </a:rPr>
              <a:t>winding</a:t>
            </a:r>
            <a:r>
              <a:rPr sz="1000" spc="-40" dirty="0">
                <a:solidFill>
                  <a:srgbClr val="231F20"/>
                </a:solidFill>
                <a:latin typeface="Times New Roman"/>
                <a:cs typeface="Times New Roman"/>
              </a:rPr>
              <a:t> </a:t>
            </a:r>
            <a:r>
              <a:rPr sz="1000" dirty="0">
                <a:solidFill>
                  <a:srgbClr val="231F20"/>
                </a:solidFill>
                <a:latin typeface="Times New Roman"/>
                <a:cs typeface="Times New Roman"/>
              </a:rPr>
              <a:t>after</a:t>
            </a:r>
            <a:r>
              <a:rPr sz="1000" spc="-40" dirty="0">
                <a:solidFill>
                  <a:srgbClr val="231F20"/>
                </a:solidFill>
                <a:latin typeface="Times New Roman"/>
                <a:cs typeface="Times New Roman"/>
              </a:rPr>
              <a:t> </a:t>
            </a:r>
            <a:r>
              <a:rPr sz="1000" dirty="0">
                <a:solidFill>
                  <a:srgbClr val="231F20"/>
                </a:solidFill>
                <a:latin typeface="Times New Roman"/>
                <a:cs typeface="Times New Roman"/>
              </a:rPr>
              <a:t>start.</a:t>
            </a:r>
            <a:endParaRPr sz="1000">
              <a:latin typeface="Times New Roman"/>
              <a:cs typeface="Times New Roman"/>
            </a:endParaRPr>
          </a:p>
        </p:txBody>
      </p:sp>
      <p:sp>
        <p:nvSpPr>
          <p:cNvPr id="9" name="object 9"/>
          <p:cNvSpPr/>
          <p:nvPr/>
        </p:nvSpPr>
        <p:spPr>
          <a:xfrm>
            <a:off x="2043999" y="3429725"/>
            <a:ext cx="2351237" cy="913529"/>
          </a:xfrm>
          <a:prstGeom prst="rect">
            <a:avLst/>
          </a:prstGeom>
          <a:blipFill>
            <a:blip r:embed="rId2" cstate="print"/>
            <a:stretch>
              <a:fillRect/>
            </a:stretch>
          </a:blipFill>
        </p:spPr>
        <p:txBody>
          <a:bodyPr wrap="square" lIns="0" tIns="0" rIns="0" bIns="0" rtlCol="0"/>
          <a:lstStyle/>
          <a:p>
            <a:endParaRPr/>
          </a:p>
        </p:txBody>
      </p:sp>
      <p:sp>
        <p:nvSpPr>
          <p:cNvPr id="10" name="object 10"/>
          <p:cNvSpPr/>
          <p:nvPr/>
        </p:nvSpPr>
        <p:spPr>
          <a:xfrm>
            <a:off x="4850531" y="3380497"/>
            <a:ext cx="2042139" cy="996509"/>
          </a:xfrm>
          <a:prstGeom prst="rect">
            <a:avLst/>
          </a:prstGeom>
          <a:blipFill>
            <a:blip r:embed="rId3" cstate="print"/>
            <a:stretch>
              <a:fillRect/>
            </a:stretch>
          </a:blipFill>
        </p:spPr>
        <p:txBody>
          <a:bodyPr wrap="square" lIns="0" tIns="0" rIns="0" bIns="0" rtlCol="0"/>
          <a:lstStyle/>
          <a:p>
            <a:endParaRPr/>
          </a:p>
        </p:txBody>
      </p:sp>
      <p:sp>
        <p:nvSpPr>
          <p:cNvPr id="11" name="object 11"/>
          <p:cNvSpPr/>
          <p:nvPr/>
        </p:nvSpPr>
        <p:spPr>
          <a:xfrm>
            <a:off x="2725404" y="4371042"/>
            <a:ext cx="1161057" cy="0"/>
          </a:xfrm>
          <a:custGeom>
            <a:avLst/>
            <a:gdLst/>
            <a:ahLst/>
            <a:cxnLst/>
            <a:rect l="l" t="t" r="r" b="b"/>
            <a:pathLst>
              <a:path w="959485">
                <a:moveTo>
                  <a:pt x="0" y="0"/>
                </a:moveTo>
                <a:lnTo>
                  <a:pt x="959129" y="0"/>
                </a:lnTo>
              </a:path>
            </a:pathLst>
          </a:custGeom>
          <a:ln w="35902">
            <a:solidFill>
              <a:srgbClr val="00AEEF"/>
            </a:solidFill>
          </a:ln>
        </p:spPr>
        <p:txBody>
          <a:bodyPr wrap="square" lIns="0" tIns="0" rIns="0" bIns="0" rtlCol="0"/>
          <a:lstStyle/>
          <a:p>
            <a:endParaRPr/>
          </a:p>
        </p:txBody>
      </p:sp>
      <p:sp>
        <p:nvSpPr>
          <p:cNvPr id="12" name="object 12"/>
          <p:cNvSpPr/>
          <p:nvPr/>
        </p:nvSpPr>
        <p:spPr>
          <a:xfrm>
            <a:off x="5590503" y="4404697"/>
            <a:ext cx="1161057" cy="0"/>
          </a:xfrm>
          <a:custGeom>
            <a:avLst/>
            <a:gdLst/>
            <a:ahLst/>
            <a:cxnLst/>
            <a:rect l="l" t="t" r="r" b="b"/>
            <a:pathLst>
              <a:path w="959485">
                <a:moveTo>
                  <a:pt x="0" y="0"/>
                </a:moveTo>
                <a:lnTo>
                  <a:pt x="959129" y="0"/>
                </a:lnTo>
              </a:path>
            </a:pathLst>
          </a:custGeom>
          <a:ln w="35902">
            <a:solidFill>
              <a:srgbClr val="00AEEF"/>
            </a:solidFill>
          </a:ln>
        </p:spPr>
        <p:txBody>
          <a:bodyPr wrap="square" lIns="0" tIns="0" rIns="0" bIns="0" rtlCol="0"/>
          <a:lstStyle/>
          <a:p>
            <a:endParaRPr/>
          </a:p>
        </p:txBody>
      </p:sp>
      <p:sp>
        <p:nvSpPr>
          <p:cNvPr id="13" name="object 13"/>
          <p:cNvSpPr/>
          <p:nvPr/>
        </p:nvSpPr>
        <p:spPr>
          <a:xfrm>
            <a:off x="7960648" y="5880608"/>
            <a:ext cx="676963" cy="358783"/>
          </a:xfrm>
          <a:custGeom>
            <a:avLst/>
            <a:gdLst/>
            <a:ahLst/>
            <a:cxnLst/>
            <a:rect l="l" t="t" r="r" b="b"/>
            <a:pathLst>
              <a:path w="559434" h="559434">
                <a:moveTo>
                  <a:pt x="279409" y="0"/>
                </a:moveTo>
                <a:lnTo>
                  <a:pt x="234190" y="3668"/>
                </a:lnTo>
                <a:lnTo>
                  <a:pt x="191257" y="14283"/>
                </a:lnTo>
                <a:lnTo>
                  <a:pt x="151191" y="31264"/>
                </a:lnTo>
                <a:lnTo>
                  <a:pt x="114577" y="54028"/>
                </a:lnTo>
                <a:lnTo>
                  <a:pt x="81996" y="81991"/>
                </a:lnTo>
                <a:lnTo>
                  <a:pt x="54031" y="114571"/>
                </a:lnTo>
                <a:lnTo>
                  <a:pt x="31267" y="151186"/>
                </a:lnTo>
                <a:lnTo>
                  <a:pt x="14285" y="191252"/>
                </a:lnTo>
                <a:lnTo>
                  <a:pt x="3668" y="234187"/>
                </a:lnTo>
                <a:lnTo>
                  <a:pt x="0" y="279409"/>
                </a:lnTo>
                <a:lnTo>
                  <a:pt x="3668" y="324627"/>
                </a:lnTo>
                <a:lnTo>
                  <a:pt x="14285" y="367561"/>
                </a:lnTo>
                <a:lnTo>
                  <a:pt x="31267" y="407626"/>
                </a:lnTo>
                <a:lnTo>
                  <a:pt x="54031" y="444241"/>
                </a:lnTo>
                <a:lnTo>
                  <a:pt x="81996" y="476822"/>
                </a:lnTo>
                <a:lnTo>
                  <a:pt x="114577" y="504786"/>
                </a:lnTo>
                <a:lnTo>
                  <a:pt x="151191" y="527551"/>
                </a:lnTo>
                <a:lnTo>
                  <a:pt x="191257" y="544533"/>
                </a:lnTo>
                <a:lnTo>
                  <a:pt x="234190" y="555150"/>
                </a:lnTo>
                <a:lnTo>
                  <a:pt x="279409" y="558818"/>
                </a:lnTo>
                <a:lnTo>
                  <a:pt x="324630" y="555150"/>
                </a:lnTo>
                <a:lnTo>
                  <a:pt x="367566" y="544533"/>
                </a:lnTo>
                <a:lnTo>
                  <a:pt x="407632" y="527551"/>
                </a:lnTo>
                <a:lnTo>
                  <a:pt x="444247" y="504786"/>
                </a:lnTo>
                <a:lnTo>
                  <a:pt x="476827" y="476822"/>
                </a:lnTo>
                <a:lnTo>
                  <a:pt x="504790" y="444241"/>
                </a:lnTo>
                <a:lnTo>
                  <a:pt x="527553" y="407626"/>
                </a:lnTo>
                <a:lnTo>
                  <a:pt x="544534" y="367561"/>
                </a:lnTo>
                <a:lnTo>
                  <a:pt x="555150" y="324627"/>
                </a:lnTo>
                <a:lnTo>
                  <a:pt x="558818" y="279409"/>
                </a:lnTo>
                <a:lnTo>
                  <a:pt x="555150" y="234187"/>
                </a:lnTo>
                <a:lnTo>
                  <a:pt x="544534" y="191252"/>
                </a:lnTo>
                <a:lnTo>
                  <a:pt x="527553" y="151186"/>
                </a:lnTo>
                <a:lnTo>
                  <a:pt x="504790" y="114571"/>
                </a:lnTo>
                <a:lnTo>
                  <a:pt x="476827" y="81991"/>
                </a:lnTo>
                <a:lnTo>
                  <a:pt x="444247" y="54028"/>
                </a:lnTo>
                <a:lnTo>
                  <a:pt x="407632" y="31264"/>
                </a:lnTo>
                <a:lnTo>
                  <a:pt x="367566" y="14283"/>
                </a:lnTo>
                <a:lnTo>
                  <a:pt x="324630" y="3668"/>
                </a:lnTo>
                <a:lnTo>
                  <a:pt x="279409" y="0"/>
                </a:lnTo>
                <a:close/>
              </a:path>
            </a:pathLst>
          </a:custGeom>
          <a:solidFill>
            <a:srgbClr val="2E3092"/>
          </a:solidFill>
        </p:spPr>
        <p:txBody>
          <a:bodyPr wrap="square" lIns="0" tIns="0" rIns="0" bIns="0" rtlCol="0"/>
          <a:lstStyle/>
          <a:p>
            <a:endParaRPr/>
          </a:p>
        </p:txBody>
      </p:sp>
      <p:sp>
        <p:nvSpPr>
          <p:cNvPr id="14" name="object 14"/>
          <p:cNvSpPr/>
          <p:nvPr/>
        </p:nvSpPr>
        <p:spPr>
          <a:xfrm>
            <a:off x="8007283" y="5905323"/>
            <a:ext cx="583218" cy="309099"/>
          </a:xfrm>
          <a:custGeom>
            <a:avLst/>
            <a:gdLst/>
            <a:ahLst/>
            <a:cxnLst/>
            <a:rect l="l" t="t" r="r" b="b"/>
            <a:pathLst>
              <a:path w="481965" h="481965">
                <a:moveTo>
                  <a:pt x="240870" y="0"/>
                </a:moveTo>
                <a:lnTo>
                  <a:pt x="192433" y="4908"/>
                </a:lnTo>
                <a:lnTo>
                  <a:pt x="147269" y="18979"/>
                </a:lnTo>
                <a:lnTo>
                  <a:pt x="106360" y="41231"/>
                </a:lnTo>
                <a:lnTo>
                  <a:pt x="70688" y="70683"/>
                </a:lnTo>
                <a:lnTo>
                  <a:pt x="41234" y="106355"/>
                </a:lnTo>
                <a:lnTo>
                  <a:pt x="18981" y="147264"/>
                </a:lnTo>
                <a:lnTo>
                  <a:pt x="4908" y="192429"/>
                </a:lnTo>
                <a:lnTo>
                  <a:pt x="0" y="240870"/>
                </a:lnTo>
                <a:lnTo>
                  <a:pt x="4908" y="289307"/>
                </a:lnTo>
                <a:lnTo>
                  <a:pt x="18981" y="334470"/>
                </a:lnTo>
                <a:lnTo>
                  <a:pt x="41234" y="375379"/>
                </a:lnTo>
                <a:lnTo>
                  <a:pt x="70688" y="411051"/>
                </a:lnTo>
                <a:lnTo>
                  <a:pt x="106360" y="440505"/>
                </a:lnTo>
                <a:lnTo>
                  <a:pt x="147269" y="462759"/>
                </a:lnTo>
                <a:lnTo>
                  <a:pt x="192433" y="476831"/>
                </a:lnTo>
                <a:lnTo>
                  <a:pt x="240870" y="481740"/>
                </a:lnTo>
                <a:lnTo>
                  <a:pt x="289310" y="476831"/>
                </a:lnTo>
                <a:lnTo>
                  <a:pt x="334476" y="462759"/>
                </a:lnTo>
                <a:lnTo>
                  <a:pt x="375385" y="440505"/>
                </a:lnTo>
                <a:lnTo>
                  <a:pt x="411056" y="411051"/>
                </a:lnTo>
                <a:lnTo>
                  <a:pt x="440508" y="375379"/>
                </a:lnTo>
                <a:lnTo>
                  <a:pt x="462760" y="334470"/>
                </a:lnTo>
                <a:lnTo>
                  <a:pt x="476831" y="289307"/>
                </a:lnTo>
                <a:lnTo>
                  <a:pt x="481740" y="240870"/>
                </a:lnTo>
                <a:lnTo>
                  <a:pt x="476831" y="192429"/>
                </a:lnTo>
                <a:lnTo>
                  <a:pt x="462760" y="147264"/>
                </a:lnTo>
                <a:lnTo>
                  <a:pt x="440508" y="106355"/>
                </a:lnTo>
                <a:lnTo>
                  <a:pt x="411056" y="70683"/>
                </a:lnTo>
                <a:lnTo>
                  <a:pt x="375385" y="41231"/>
                </a:lnTo>
                <a:lnTo>
                  <a:pt x="334476" y="18979"/>
                </a:lnTo>
                <a:lnTo>
                  <a:pt x="289310" y="4908"/>
                </a:lnTo>
                <a:lnTo>
                  <a:pt x="240870" y="0"/>
                </a:lnTo>
                <a:close/>
              </a:path>
            </a:pathLst>
          </a:custGeom>
          <a:solidFill>
            <a:srgbClr val="FFFFFF"/>
          </a:solidFill>
        </p:spPr>
        <p:txBody>
          <a:bodyPr wrap="square" lIns="0" tIns="0" rIns="0" bIns="0" rtlCol="0"/>
          <a:lstStyle/>
          <a:p>
            <a:endParaRPr/>
          </a:p>
        </p:txBody>
      </p:sp>
      <p:sp>
        <p:nvSpPr>
          <p:cNvPr id="15" name="object 15"/>
          <p:cNvSpPr/>
          <p:nvPr/>
        </p:nvSpPr>
        <p:spPr>
          <a:xfrm>
            <a:off x="8057805" y="5932099"/>
            <a:ext cx="482557" cy="255750"/>
          </a:xfrm>
          <a:custGeom>
            <a:avLst/>
            <a:gdLst/>
            <a:ahLst/>
            <a:cxnLst/>
            <a:rect l="l" t="t" r="r" b="b"/>
            <a:pathLst>
              <a:path w="398779" h="398779">
                <a:moveTo>
                  <a:pt x="199119" y="0"/>
                </a:moveTo>
                <a:lnTo>
                  <a:pt x="153558" y="5274"/>
                </a:lnTo>
                <a:lnTo>
                  <a:pt x="111684" y="20289"/>
                </a:lnTo>
                <a:lnTo>
                  <a:pt x="74708" y="43836"/>
                </a:lnTo>
                <a:lnTo>
                  <a:pt x="43840" y="74702"/>
                </a:lnTo>
                <a:lnTo>
                  <a:pt x="20291" y="111679"/>
                </a:lnTo>
                <a:lnTo>
                  <a:pt x="5274" y="153554"/>
                </a:lnTo>
                <a:lnTo>
                  <a:pt x="0" y="199119"/>
                </a:lnTo>
                <a:lnTo>
                  <a:pt x="5274" y="244679"/>
                </a:lnTo>
                <a:lnTo>
                  <a:pt x="20291" y="286553"/>
                </a:lnTo>
                <a:lnTo>
                  <a:pt x="43840" y="323530"/>
                </a:lnTo>
                <a:lnTo>
                  <a:pt x="74708" y="354398"/>
                </a:lnTo>
                <a:lnTo>
                  <a:pt x="111684" y="377946"/>
                </a:lnTo>
                <a:lnTo>
                  <a:pt x="153558" y="392963"/>
                </a:lnTo>
                <a:lnTo>
                  <a:pt x="199119" y="398238"/>
                </a:lnTo>
                <a:lnTo>
                  <a:pt x="244683" y="392963"/>
                </a:lnTo>
                <a:lnTo>
                  <a:pt x="286559" y="377946"/>
                </a:lnTo>
                <a:lnTo>
                  <a:pt x="323535" y="354398"/>
                </a:lnTo>
                <a:lnTo>
                  <a:pt x="354402" y="323530"/>
                </a:lnTo>
                <a:lnTo>
                  <a:pt x="377948" y="286553"/>
                </a:lnTo>
                <a:lnTo>
                  <a:pt x="392964" y="244679"/>
                </a:lnTo>
                <a:lnTo>
                  <a:pt x="398238" y="199119"/>
                </a:lnTo>
                <a:lnTo>
                  <a:pt x="392964" y="153554"/>
                </a:lnTo>
                <a:lnTo>
                  <a:pt x="377948" y="111679"/>
                </a:lnTo>
                <a:lnTo>
                  <a:pt x="354402" y="74702"/>
                </a:lnTo>
                <a:lnTo>
                  <a:pt x="323535" y="43836"/>
                </a:lnTo>
                <a:lnTo>
                  <a:pt x="286559" y="20289"/>
                </a:lnTo>
                <a:lnTo>
                  <a:pt x="244683" y="5274"/>
                </a:lnTo>
                <a:lnTo>
                  <a:pt x="199119" y="0"/>
                </a:lnTo>
                <a:close/>
              </a:path>
            </a:pathLst>
          </a:custGeom>
          <a:solidFill>
            <a:srgbClr val="ED1C24"/>
          </a:solidFill>
        </p:spPr>
        <p:txBody>
          <a:bodyPr wrap="square" lIns="0" tIns="0" rIns="0" bIns="0" rtlCol="0"/>
          <a:lstStyle/>
          <a:p>
            <a:endParaRPr/>
          </a:p>
        </p:txBody>
      </p:sp>
      <p:sp>
        <p:nvSpPr>
          <p:cNvPr id="16" name="object 16"/>
          <p:cNvSpPr/>
          <p:nvPr/>
        </p:nvSpPr>
        <p:spPr>
          <a:xfrm>
            <a:off x="8173191" y="6002514"/>
            <a:ext cx="251268" cy="114843"/>
          </a:xfrm>
          <a:custGeom>
            <a:avLst/>
            <a:gdLst/>
            <a:ahLst/>
            <a:cxnLst/>
            <a:rect l="l" t="t" r="r" b="b"/>
            <a:pathLst>
              <a:path w="207645" h="179070">
                <a:moveTo>
                  <a:pt x="0" y="0"/>
                </a:moveTo>
                <a:lnTo>
                  <a:pt x="0" y="178638"/>
                </a:lnTo>
                <a:lnTo>
                  <a:pt x="207543" y="89325"/>
                </a:lnTo>
                <a:lnTo>
                  <a:pt x="0" y="0"/>
                </a:lnTo>
                <a:close/>
              </a:path>
            </a:pathLst>
          </a:custGeom>
          <a:solidFill>
            <a:srgbClr val="FFFFFF"/>
          </a:solidFill>
        </p:spPr>
        <p:txBody>
          <a:bodyPr wrap="square" lIns="0" tIns="0" rIns="0" bIns="0" rtlCol="0"/>
          <a:lstStyle/>
          <a:p>
            <a:endParaRPr/>
          </a:p>
        </p:txBody>
      </p:sp>
      <p:sp>
        <p:nvSpPr>
          <p:cNvPr id="17" name="object 17"/>
          <p:cNvSpPr/>
          <p:nvPr/>
        </p:nvSpPr>
        <p:spPr>
          <a:xfrm>
            <a:off x="7960648" y="407240"/>
            <a:ext cx="676963" cy="358783"/>
          </a:xfrm>
          <a:custGeom>
            <a:avLst/>
            <a:gdLst/>
            <a:ahLst/>
            <a:cxnLst/>
            <a:rect l="l" t="t" r="r" b="b"/>
            <a:pathLst>
              <a:path w="559434" h="559435">
                <a:moveTo>
                  <a:pt x="279409" y="0"/>
                </a:moveTo>
                <a:lnTo>
                  <a:pt x="234190" y="3668"/>
                </a:lnTo>
                <a:lnTo>
                  <a:pt x="191257" y="14283"/>
                </a:lnTo>
                <a:lnTo>
                  <a:pt x="151191" y="31264"/>
                </a:lnTo>
                <a:lnTo>
                  <a:pt x="114577" y="54028"/>
                </a:lnTo>
                <a:lnTo>
                  <a:pt x="81996" y="81991"/>
                </a:lnTo>
                <a:lnTo>
                  <a:pt x="54031" y="114571"/>
                </a:lnTo>
                <a:lnTo>
                  <a:pt x="31267" y="151186"/>
                </a:lnTo>
                <a:lnTo>
                  <a:pt x="14285" y="191252"/>
                </a:lnTo>
                <a:lnTo>
                  <a:pt x="3668" y="234187"/>
                </a:lnTo>
                <a:lnTo>
                  <a:pt x="0" y="279409"/>
                </a:lnTo>
                <a:lnTo>
                  <a:pt x="3668" y="324627"/>
                </a:lnTo>
                <a:lnTo>
                  <a:pt x="14285" y="367561"/>
                </a:lnTo>
                <a:lnTo>
                  <a:pt x="31267" y="407626"/>
                </a:lnTo>
                <a:lnTo>
                  <a:pt x="54031" y="444241"/>
                </a:lnTo>
                <a:lnTo>
                  <a:pt x="81996" y="476822"/>
                </a:lnTo>
                <a:lnTo>
                  <a:pt x="114577" y="504786"/>
                </a:lnTo>
                <a:lnTo>
                  <a:pt x="151191" y="527551"/>
                </a:lnTo>
                <a:lnTo>
                  <a:pt x="191257" y="544533"/>
                </a:lnTo>
                <a:lnTo>
                  <a:pt x="234190" y="555150"/>
                </a:lnTo>
                <a:lnTo>
                  <a:pt x="279409" y="558818"/>
                </a:lnTo>
                <a:lnTo>
                  <a:pt x="324630" y="555150"/>
                </a:lnTo>
                <a:lnTo>
                  <a:pt x="367566" y="544533"/>
                </a:lnTo>
                <a:lnTo>
                  <a:pt x="407632" y="527551"/>
                </a:lnTo>
                <a:lnTo>
                  <a:pt x="444247" y="504786"/>
                </a:lnTo>
                <a:lnTo>
                  <a:pt x="476827" y="476822"/>
                </a:lnTo>
                <a:lnTo>
                  <a:pt x="504790" y="444241"/>
                </a:lnTo>
                <a:lnTo>
                  <a:pt x="527553" y="407626"/>
                </a:lnTo>
                <a:lnTo>
                  <a:pt x="544534" y="367561"/>
                </a:lnTo>
                <a:lnTo>
                  <a:pt x="555150" y="324627"/>
                </a:lnTo>
                <a:lnTo>
                  <a:pt x="558818" y="279409"/>
                </a:lnTo>
                <a:lnTo>
                  <a:pt x="555150" y="234187"/>
                </a:lnTo>
                <a:lnTo>
                  <a:pt x="544534" y="191252"/>
                </a:lnTo>
                <a:lnTo>
                  <a:pt x="527553" y="151186"/>
                </a:lnTo>
                <a:lnTo>
                  <a:pt x="504790" y="114571"/>
                </a:lnTo>
                <a:lnTo>
                  <a:pt x="476827" y="81991"/>
                </a:lnTo>
                <a:lnTo>
                  <a:pt x="444247" y="54028"/>
                </a:lnTo>
                <a:lnTo>
                  <a:pt x="407632" y="31264"/>
                </a:lnTo>
                <a:lnTo>
                  <a:pt x="367566" y="14283"/>
                </a:lnTo>
                <a:lnTo>
                  <a:pt x="324630" y="3668"/>
                </a:lnTo>
                <a:lnTo>
                  <a:pt x="279409" y="0"/>
                </a:lnTo>
                <a:close/>
              </a:path>
            </a:pathLst>
          </a:custGeom>
          <a:solidFill>
            <a:srgbClr val="2E3092"/>
          </a:solidFill>
        </p:spPr>
        <p:txBody>
          <a:bodyPr wrap="square" lIns="0" tIns="0" rIns="0" bIns="0" rtlCol="0"/>
          <a:lstStyle/>
          <a:p>
            <a:endParaRPr/>
          </a:p>
        </p:txBody>
      </p:sp>
      <p:sp>
        <p:nvSpPr>
          <p:cNvPr id="18" name="object 18"/>
          <p:cNvSpPr/>
          <p:nvPr/>
        </p:nvSpPr>
        <p:spPr>
          <a:xfrm>
            <a:off x="8007283" y="431956"/>
            <a:ext cx="583218" cy="309099"/>
          </a:xfrm>
          <a:custGeom>
            <a:avLst/>
            <a:gdLst/>
            <a:ahLst/>
            <a:cxnLst/>
            <a:rect l="l" t="t" r="r" b="b"/>
            <a:pathLst>
              <a:path w="481965" h="481965">
                <a:moveTo>
                  <a:pt x="240870" y="0"/>
                </a:moveTo>
                <a:lnTo>
                  <a:pt x="192433" y="4908"/>
                </a:lnTo>
                <a:lnTo>
                  <a:pt x="147269" y="18979"/>
                </a:lnTo>
                <a:lnTo>
                  <a:pt x="106360" y="41231"/>
                </a:lnTo>
                <a:lnTo>
                  <a:pt x="70688" y="70683"/>
                </a:lnTo>
                <a:lnTo>
                  <a:pt x="41234" y="106355"/>
                </a:lnTo>
                <a:lnTo>
                  <a:pt x="18981" y="147264"/>
                </a:lnTo>
                <a:lnTo>
                  <a:pt x="4908" y="192429"/>
                </a:lnTo>
                <a:lnTo>
                  <a:pt x="0" y="240870"/>
                </a:lnTo>
                <a:lnTo>
                  <a:pt x="4908" y="289307"/>
                </a:lnTo>
                <a:lnTo>
                  <a:pt x="18981" y="334470"/>
                </a:lnTo>
                <a:lnTo>
                  <a:pt x="41234" y="375379"/>
                </a:lnTo>
                <a:lnTo>
                  <a:pt x="70688" y="411051"/>
                </a:lnTo>
                <a:lnTo>
                  <a:pt x="106360" y="440505"/>
                </a:lnTo>
                <a:lnTo>
                  <a:pt x="147269" y="462759"/>
                </a:lnTo>
                <a:lnTo>
                  <a:pt x="192433" y="476831"/>
                </a:lnTo>
                <a:lnTo>
                  <a:pt x="240870" y="481740"/>
                </a:lnTo>
                <a:lnTo>
                  <a:pt x="289310" y="476831"/>
                </a:lnTo>
                <a:lnTo>
                  <a:pt x="334476" y="462759"/>
                </a:lnTo>
                <a:lnTo>
                  <a:pt x="375385" y="440505"/>
                </a:lnTo>
                <a:lnTo>
                  <a:pt x="411056" y="411051"/>
                </a:lnTo>
                <a:lnTo>
                  <a:pt x="440508" y="375379"/>
                </a:lnTo>
                <a:lnTo>
                  <a:pt x="462760" y="334470"/>
                </a:lnTo>
                <a:lnTo>
                  <a:pt x="476831" y="289307"/>
                </a:lnTo>
                <a:lnTo>
                  <a:pt x="481740" y="240870"/>
                </a:lnTo>
                <a:lnTo>
                  <a:pt x="476831" y="192429"/>
                </a:lnTo>
                <a:lnTo>
                  <a:pt x="462760" y="147264"/>
                </a:lnTo>
                <a:lnTo>
                  <a:pt x="440508" y="106355"/>
                </a:lnTo>
                <a:lnTo>
                  <a:pt x="411056" y="70683"/>
                </a:lnTo>
                <a:lnTo>
                  <a:pt x="375385" y="41231"/>
                </a:lnTo>
                <a:lnTo>
                  <a:pt x="334476" y="18979"/>
                </a:lnTo>
                <a:lnTo>
                  <a:pt x="289310" y="4908"/>
                </a:lnTo>
                <a:lnTo>
                  <a:pt x="240870" y="0"/>
                </a:lnTo>
                <a:close/>
              </a:path>
            </a:pathLst>
          </a:custGeom>
          <a:solidFill>
            <a:srgbClr val="FFFFFF"/>
          </a:solidFill>
        </p:spPr>
        <p:txBody>
          <a:bodyPr wrap="square" lIns="0" tIns="0" rIns="0" bIns="0" rtlCol="0"/>
          <a:lstStyle/>
          <a:p>
            <a:endParaRPr/>
          </a:p>
        </p:txBody>
      </p:sp>
      <p:sp>
        <p:nvSpPr>
          <p:cNvPr id="19" name="object 19"/>
          <p:cNvSpPr/>
          <p:nvPr/>
        </p:nvSpPr>
        <p:spPr>
          <a:xfrm>
            <a:off x="8057805" y="458732"/>
            <a:ext cx="482557" cy="255750"/>
          </a:xfrm>
          <a:custGeom>
            <a:avLst/>
            <a:gdLst/>
            <a:ahLst/>
            <a:cxnLst/>
            <a:rect l="l" t="t" r="r" b="b"/>
            <a:pathLst>
              <a:path w="398779" h="398780">
                <a:moveTo>
                  <a:pt x="199119" y="0"/>
                </a:moveTo>
                <a:lnTo>
                  <a:pt x="153558" y="5274"/>
                </a:lnTo>
                <a:lnTo>
                  <a:pt x="111684" y="20289"/>
                </a:lnTo>
                <a:lnTo>
                  <a:pt x="74708" y="43836"/>
                </a:lnTo>
                <a:lnTo>
                  <a:pt x="43840" y="74702"/>
                </a:lnTo>
                <a:lnTo>
                  <a:pt x="20291" y="111679"/>
                </a:lnTo>
                <a:lnTo>
                  <a:pt x="5274" y="153554"/>
                </a:lnTo>
                <a:lnTo>
                  <a:pt x="0" y="199119"/>
                </a:lnTo>
                <a:lnTo>
                  <a:pt x="5274" y="244679"/>
                </a:lnTo>
                <a:lnTo>
                  <a:pt x="20291" y="286553"/>
                </a:lnTo>
                <a:lnTo>
                  <a:pt x="43840" y="323530"/>
                </a:lnTo>
                <a:lnTo>
                  <a:pt x="74708" y="354398"/>
                </a:lnTo>
                <a:lnTo>
                  <a:pt x="111684" y="377946"/>
                </a:lnTo>
                <a:lnTo>
                  <a:pt x="153558" y="392963"/>
                </a:lnTo>
                <a:lnTo>
                  <a:pt x="199119" y="398238"/>
                </a:lnTo>
                <a:lnTo>
                  <a:pt x="244683" y="392963"/>
                </a:lnTo>
                <a:lnTo>
                  <a:pt x="286559" y="377946"/>
                </a:lnTo>
                <a:lnTo>
                  <a:pt x="323535" y="354398"/>
                </a:lnTo>
                <a:lnTo>
                  <a:pt x="354402" y="323530"/>
                </a:lnTo>
                <a:lnTo>
                  <a:pt x="377948" y="286553"/>
                </a:lnTo>
                <a:lnTo>
                  <a:pt x="392964" y="244679"/>
                </a:lnTo>
                <a:lnTo>
                  <a:pt x="398238" y="199119"/>
                </a:lnTo>
                <a:lnTo>
                  <a:pt x="392964" y="153554"/>
                </a:lnTo>
                <a:lnTo>
                  <a:pt x="377948" y="111679"/>
                </a:lnTo>
                <a:lnTo>
                  <a:pt x="354402" y="74702"/>
                </a:lnTo>
                <a:lnTo>
                  <a:pt x="323535" y="43836"/>
                </a:lnTo>
                <a:lnTo>
                  <a:pt x="286559" y="20289"/>
                </a:lnTo>
                <a:lnTo>
                  <a:pt x="244683" y="5274"/>
                </a:lnTo>
                <a:lnTo>
                  <a:pt x="199119" y="0"/>
                </a:lnTo>
                <a:close/>
              </a:path>
            </a:pathLst>
          </a:custGeom>
          <a:solidFill>
            <a:srgbClr val="ED1C24"/>
          </a:solidFill>
        </p:spPr>
        <p:txBody>
          <a:bodyPr wrap="square" lIns="0" tIns="0" rIns="0" bIns="0" rtlCol="0"/>
          <a:lstStyle/>
          <a:p>
            <a:endParaRPr/>
          </a:p>
        </p:txBody>
      </p:sp>
      <p:sp>
        <p:nvSpPr>
          <p:cNvPr id="20" name="object 20"/>
          <p:cNvSpPr/>
          <p:nvPr/>
        </p:nvSpPr>
        <p:spPr>
          <a:xfrm>
            <a:off x="8173191" y="529145"/>
            <a:ext cx="251268" cy="114843"/>
          </a:xfrm>
          <a:custGeom>
            <a:avLst/>
            <a:gdLst/>
            <a:ahLst/>
            <a:cxnLst/>
            <a:rect l="l" t="t" r="r" b="b"/>
            <a:pathLst>
              <a:path w="207645" h="179069">
                <a:moveTo>
                  <a:pt x="207543" y="0"/>
                </a:moveTo>
                <a:lnTo>
                  <a:pt x="0" y="89325"/>
                </a:lnTo>
                <a:lnTo>
                  <a:pt x="207543" y="178638"/>
                </a:lnTo>
                <a:lnTo>
                  <a:pt x="207543" y="0"/>
                </a:lnTo>
                <a:close/>
              </a:path>
            </a:pathLst>
          </a:custGeom>
          <a:solidFill>
            <a:srgbClr val="FFFFFF"/>
          </a:solidFill>
        </p:spPr>
        <p:txBody>
          <a:bodyPr wrap="square" lIns="0" tIns="0" rIns="0" bIns="0" rtlCol="0"/>
          <a:lstStyle/>
          <a:p>
            <a:endParaRPr/>
          </a:p>
        </p:txBody>
      </p:sp>
    </p:spTree>
    <p:extLst>
      <p:ext uri="{BB962C8B-B14F-4D97-AF65-F5344CB8AC3E}">
        <p14:creationId xmlns:p14="http://schemas.microsoft.com/office/powerpoint/2010/main" val="361823541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460</Words>
  <Application>Microsoft Office PowerPoint</Application>
  <PresentationFormat>On-screen Show (4:3)</PresentationFormat>
  <Paragraphs>45</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Office Theme</vt:lpstr>
      <vt:lpstr>First Course of Special Machine </vt:lpstr>
      <vt:lpstr>PowerPoint Presentation</vt:lpstr>
      <vt:lpstr>PowerPoint Presentation</vt:lpstr>
      <vt:lpstr>PowerPoint Presentation</vt:lpstr>
    </vt:vector>
  </TitlesOfParts>
  <Company>Enjoy My Fine Releases.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First Course of Special Machine </dc:title>
  <dc:creator>DR.Ahmed Saker 2o1O</dc:creator>
  <cp:lastModifiedBy>DR.Ahmed Saker 2o1O</cp:lastModifiedBy>
  <cp:revision>1</cp:revision>
  <dcterms:created xsi:type="dcterms:W3CDTF">2018-12-18T07:00:54Z</dcterms:created>
  <dcterms:modified xsi:type="dcterms:W3CDTF">2018-12-18T07:01:22Z</dcterms:modified>
</cp:coreProperties>
</file>